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6" r:id="rId2"/>
    <p:sldId id="258" r:id="rId3"/>
    <p:sldId id="257"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60" autoAdjust="0"/>
    <p:restoredTop sz="65314" autoAdjust="0"/>
  </p:normalViewPr>
  <p:slideViewPr>
    <p:cSldViewPr snapToGrid="0">
      <p:cViewPr varScale="1">
        <p:scale>
          <a:sx n="52" d="100"/>
          <a:sy n="52" d="100"/>
        </p:scale>
        <p:origin x="1212" y="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124D30-F05E-468A-8E33-4E0250FFC48C}" type="datetimeFigureOut">
              <a:rPr lang="en-US" smtClean="0"/>
              <a:t>11/30/2020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B11962-4670-4C6B-B14D-AEDDDB20BF2E}" type="slidenum">
              <a:rPr lang="en-US" smtClean="0"/>
              <a:t>‹#›</a:t>
            </a:fld>
            <a:endParaRPr lang="en-US"/>
          </a:p>
        </p:txBody>
      </p:sp>
    </p:spTree>
    <p:extLst>
      <p:ext uri="{BB962C8B-B14F-4D97-AF65-F5344CB8AC3E}">
        <p14:creationId xmlns:p14="http://schemas.microsoft.com/office/powerpoint/2010/main" val="3906308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figure</a:t>
            </a:r>
            <a:r>
              <a:rPr lang="en-US" baseline="0" dirty="0" smtClean="0"/>
              <a:t> above shows the incidence of heart failure in the US.</a:t>
            </a:r>
          </a:p>
          <a:p>
            <a:r>
              <a:rPr lang="en-US" baseline="0" dirty="0" smtClean="0"/>
              <a:t>Heart failure is a common type of condition among the elderly, Approximately 960 new cases are diagnosed in the U.S each year.</a:t>
            </a:r>
          </a:p>
          <a:p>
            <a:r>
              <a:rPr lang="en-US" baseline="0" dirty="0" smtClean="0"/>
              <a:t>Incidence of HF among 656 years and older patients is 21 in a population of a thousand.</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A9B11962-4670-4C6B-B14D-AEDDDB20BF2E}" type="slidenum">
              <a:rPr lang="en-US" smtClean="0"/>
              <a:t>3</a:t>
            </a:fld>
            <a:endParaRPr lang="en-US"/>
          </a:p>
        </p:txBody>
      </p:sp>
    </p:spTree>
    <p:extLst>
      <p:ext uri="{BB962C8B-B14F-4D97-AF65-F5344CB8AC3E}">
        <p14:creationId xmlns:p14="http://schemas.microsoft.com/office/powerpoint/2010/main" val="1363985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 Lower socioeconomic status is associated with higher rates of HF when controlling for known cardiovascular risk factors</a:t>
            </a:r>
          </a:p>
          <a:p>
            <a:r>
              <a:rPr lang="en-US" sz="1200" b="0" i="0" kern="1200" dirty="0" smtClean="0">
                <a:solidFill>
                  <a:schemeClr val="tx1"/>
                </a:solidFill>
                <a:effectLst/>
                <a:latin typeface="+mn-lt"/>
                <a:ea typeface="+mn-ea"/>
                <a:cs typeface="+mn-cs"/>
              </a:rPr>
              <a:t>African–American individuals have a threefold increased risk of developing dilated cardiomyopathy when controlling for socioeconomic factors and comorbidities</a:t>
            </a:r>
            <a:endParaRPr lang="en-US" dirty="0"/>
          </a:p>
        </p:txBody>
      </p:sp>
      <p:sp>
        <p:nvSpPr>
          <p:cNvPr id="4" name="Slide Number Placeholder 3"/>
          <p:cNvSpPr>
            <a:spLocks noGrp="1"/>
          </p:cNvSpPr>
          <p:nvPr>
            <p:ph type="sldNum" sz="quarter" idx="10"/>
          </p:nvPr>
        </p:nvSpPr>
        <p:spPr/>
        <p:txBody>
          <a:bodyPr/>
          <a:lstStyle/>
          <a:p>
            <a:fld id="{A9B11962-4670-4C6B-B14D-AEDDDB20BF2E}" type="slidenum">
              <a:rPr lang="en-US" smtClean="0"/>
              <a:t>4</a:t>
            </a:fld>
            <a:endParaRPr lang="en-US"/>
          </a:p>
        </p:txBody>
      </p:sp>
    </p:spTree>
    <p:extLst>
      <p:ext uri="{BB962C8B-B14F-4D97-AF65-F5344CB8AC3E}">
        <p14:creationId xmlns:p14="http://schemas.microsoft.com/office/powerpoint/2010/main" val="19786764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Heart failure occurs from myocardial damage from a number of causes, including, hypertension, diabetes and ischemic heart disease.</a:t>
            </a:r>
          </a:p>
          <a:p>
            <a:endParaRPr lang="en-US" dirty="0" smtClean="0"/>
          </a:p>
          <a:p>
            <a:r>
              <a:rPr lang="en-US" dirty="0" smtClean="0"/>
              <a:t>Myocarditis, Cardiomyopathies, valvular disease, and infections are less prevalent etiologies.</a:t>
            </a:r>
          </a:p>
          <a:p>
            <a:endParaRPr lang="en-US" dirty="0" smtClean="0"/>
          </a:p>
          <a:p>
            <a:r>
              <a:rPr lang="en-US" dirty="0" smtClean="0"/>
              <a:t>When the heart fails, patients experience symptoms that include pulmonary obstruction dyspnea, peripheral edema and reduced venous return ascites.</a:t>
            </a:r>
          </a:p>
          <a:p>
            <a:endParaRPr lang="en-US" dirty="0" smtClean="0"/>
          </a:p>
          <a:p>
            <a:r>
              <a:rPr lang="en-US" dirty="0" smtClean="0"/>
              <a:t>Constitutional symptoms are also common, such as nausea, loss of appetite and exhaustion.</a:t>
            </a:r>
            <a:endParaRPr lang="en-US" dirty="0"/>
          </a:p>
        </p:txBody>
      </p:sp>
      <p:sp>
        <p:nvSpPr>
          <p:cNvPr id="4" name="Slide Number Placeholder 3"/>
          <p:cNvSpPr>
            <a:spLocks noGrp="1"/>
          </p:cNvSpPr>
          <p:nvPr>
            <p:ph type="sldNum" sz="quarter" idx="10"/>
          </p:nvPr>
        </p:nvSpPr>
        <p:spPr/>
        <p:txBody>
          <a:bodyPr/>
          <a:lstStyle/>
          <a:p>
            <a:fld id="{A9B11962-4670-4C6B-B14D-AEDDDB20BF2E}" type="slidenum">
              <a:rPr lang="en-US" smtClean="0"/>
              <a:t>5</a:t>
            </a:fld>
            <a:endParaRPr lang="en-US"/>
          </a:p>
        </p:txBody>
      </p:sp>
    </p:spTree>
    <p:extLst>
      <p:ext uri="{BB962C8B-B14F-4D97-AF65-F5344CB8AC3E}">
        <p14:creationId xmlns:p14="http://schemas.microsoft.com/office/powerpoint/2010/main" val="33539278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heart is a self-renewing organ which during pathological stress, is characterized by an increase in myocyte turnover rate, especially in heart failure.</a:t>
            </a:r>
          </a:p>
          <a:p>
            <a:r>
              <a:rPr lang="en-US" dirty="0" smtClean="0"/>
              <a:t>A faster loss of myocytes overwhelms the turnover process, and this unfavorable imbalance triggers ventricular remodeling progression throughout heart failure.</a:t>
            </a:r>
          </a:p>
          <a:p>
            <a:endParaRPr lang="en-US" dirty="0" smtClean="0"/>
          </a:p>
          <a:p>
            <a:r>
              <a:rPr lang="en-US" dirty="0" smtClean="0"/>
              <a:t>Hemodynamic and </a:t>
            </a:r>
            <a:r>
              <a:rPr lang="en-US" dirty="0" err="1" smtClean="0"/>
              <a:t>neurohormonal</a:t>
            </a:r>
            <a:r>
              <a:rPr lang="en-US" dirty="0" smtClean="0"/>
              <a:t> changes produce a rise in the consumption of cytosolic calcium, which increases myocardial contractility.</a:t>
            </a:r>
          </a:p>
          <a:p>
            <a:endParaRPr lang="en-US" dirty="0" smtClean="0"/>
          </a:p>
          <a:p>
            <a:r>
              <a:rPr lang="en-US" dirty="0" smtClean="0"/>
              <a:t>Irreversible pathologies result in gradual loss of contractile control and myofilaments , as well as changes in the coupling of excitation-contraction, fatal arrhythmias, and ß-adrenergic signaling desensitization.</a:t>
            </a:r>
            <a:endParaRPr lang="en-US" dirty="0"/>
          </a:p>
        </p:txBody>
      </p:sp>
      <p:sp>
        <p:nvSpPr>
          <p:cNvPr id="4" name="Slide Number Placeholder 3"/>
          <p:cNvSpPr>
            <a:spLocks noGrp="1"/>
          </p:cNvSpPr>
          <p:nvPr>
            <p:ph type="sldNum" sz="quarter" idx="10"/>
          </p:nvPr>
        </p:nvSpPr>
        <p:spPr/>
        <p:txBody>
          <a:bodyPr/>
          <a:lstStyle/>
          <a:p>
            <a:fld id="{A9B11962-4670-4C6B-B14D-AEDDDB20BF2E}" type="slidenum">
              <a:rPr lang="en-US" smtClean="0"/>
              <a:t>6</a:t>
            </a:fld>
            <a:endParaRPr lang="en-US"/>
          </a:p>
        </p:txBody>
      </p:sp>
    </p:spTree>
    <p:extLst>
      <p:ext uri="{BB962C8B-B14F-4D97-AF65-F5344CB8AC3E}">
        <p14:creationId xmlns:p14="http://schemas.microsoft.com/office/powerpoint/2010/main" val="1951034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Acute heart failure patients benefit from early diagnosis, close supervision and treatment provided by trained teams of heart failure clinicians and cardiology ward nurses with proper education to encourage safe practice.</a:t>
            </a:r>
          </a:p>
          <a:p>
            <a:endParaRPr lang="en-US" dirty="0" smtClean="0"/>
          </a:p>
          <a:p>
            <a:r>
              <a:rPr lang="en-US" dirty="0" smtClean="0"/>
              <a:t>The heart failure nurse specialist is best positioned as part of the team to also provide patients with an outreach program in the acute heart failure pathway, and this includes close coordination with nurses in specialist areas of non-cardiology such as the emergency department and general medical/elderly care wards.</a:t>
            </a:r>
            <a:endParaRPr lang="en-US" dirty="0"/>
          </a:p>
        </p:txBody>
      </p:sp>
      <p:sp>
        <p:nvSpPr>
          <p:cNvPr id="4" name="Slide Number Placeholder 3"/>
          <p:cNvSpPr>
            <a:spLocks noGrp="1"/>
          </p:cNvSpPr>
          <p:nvPr>
            <p:ph type="sldNum" sz="quarter" idx="10"/>
          </p:nvPr>
        </p:nvSpPr>
        <p:spPr/>
        <p:txBody>
          <a:bodyPr/>
          <a:lstStyle/>
          <a:p>
            <a:fld id="{A9B11962-4670-4C6B-B14D-AEDDDB20BF2E}" type="slidenum">
              <a:rPr lang="en-US" smtClean="0"/>
              <a:t>7</a:t>
            </a:fld>
            <a:endParaRPr lang="en-US"/>
          </a:p>
        </p:txBody>
      </p:sp>
    </p:spTree>
    <p:extLst>
      <p:ext uri="{BB962C8B-B14F-4D97-AF65-F5344CB8AC3E}">
        <p14:creationId xmlns:p14="http://schemas.microsoft.com/office/powerpoint/2010/main" val="13584896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addition to the above objectives, other therapy objectives for in-hospital patients are</a:t>
            </a:r>
          </a:p>
          <a:p>
            <a:pPr marL="228600" indent="-228600">
              <a:buAutoNum type="arabicParenBoth"/>
            </a:pPr>
            <a:r>
              <a:rPr lang="en-US" dirty="0" smtClean="0"/>
              <a:t>to reduce the length of stay and subsequent readmission</a:t>
            </a:r>
          </a:p>
          <a:p>
            <a:pPr marL="228600" indent="-228600">
              <a:buAutoNum type="arabicParenBoth"/>
            </a:pPr>
            <a:r>
              <a:rPr lang="en-US" dirty="0" smtClean="0"/>
              <a:t>to prevent damage to the organ system and</a:t>
            </a:r>
          </a:p>
          <a:p>
            <a:pPr marL="228600" indent="-228600">
              <a:buAutoNum type="arabicParenBoth"/>
            </a:pPr>
            <a:r>
              <a:rPr lang="en-US" dirty="0" smtClean="0"/>
              <a:t>to properly manage the co-morbidities that may contribute to poor prognosis</a:t>
            </a:r>
            <a:endParaRPr lang="en-US" dirty="0"/>
          </a:p>
        </p:txBody>
      </p:sp>
      <p:sp>
        <p:nvSpPr>
          <p:cNvPr id="4" name="Slide Number Placeholder 3"/>
          <p:cNvSpPr>
            <a:spLocks noGrp="1"/>
          </p:cNvSpPr>
          <p:nvPr>
            <p:ph type="sldNum" sz="quarter" idx="10"/>
          </p:nvPr>
        </p:nvSpPr>
        <p:spPr/>
        <p:txBody>
          <a:bodyPr/>
          <a:lstStyle/>
          <a:p>
            <a:fld id="{A9B11962-4670-4C6B-B14D-AEDDDB20BF2E}" type="slidenum">
              <a:rPr lang="en-US" smtClean="0"/>
              <a:t>8</a:t>
            </a:fld>
            <a:endParaRPr lang="en-US"/>
          </a:p>
        </p:txBody>
      </p:sp>
    </p:spTree>
    <p:extLst>
      <p:ext uri="{BB962C8B-B14F-4D97-AF65-F5344CB8AC3E}">
        <p14:creationId xmlns:p14="http://schemas.microsoft.com/office/powerpoint/2010/main" val="10301058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US" sz="1200" dirty="0" smtClean="0">
                <a:solidFill>
                  <a:schemeClr val="tx1">
                    <a:lumMod val="95000"/>
                    <a:lumOff val="5000"/>
                  </a:schemeClr>
                </a:solidFill>
              </a:rPr>
              <a:t>There is a clear linkage between gene mutations and heart failure.</a:t>
            </a:r>
          </a:p>
          <a:p>
            <a:pPr marL="0" indent="0">
              <a:buFont typeface="Wingdings" panose="05000000000000000000" pitchFamily="2" charset="2"/>
              <a:buNone/>
            </a:pPr>
            <a:r>
              <a:rPr lang="en-US" sz="1200" dirty="0" smtClean="0">
                <a:solidFill>
                  <a:schemeClr val="tx1">
                    <a:lumMod val="95000"/>
                    <a:lumOff val="5000"/>
                  </a:schemeClr>
                </a:solidFill>
              </a:rPr>
              <a:t>The genetic predisposition (underlying genetic mutations and variants) determine the risks and the course of HF.</a:t>
            </a:r>
          </a:p>
          <a:p>
            <a:pPr marL="0" indent="0">
              <a:buFont typeface="Wingdings" panose="05000000000000000000" pitchFamily="2" charset="2"/>
              <a:buNone/>
            </a:pPr>
            <a:r>
              <a:rPr lang="en-US" sz="1200" dirty="0" smtClean="0">
                <a:solidFill>
                  <a:schemeClr val="tx1">
                    <a:lumMod val="95000"/>
                    <a:lumOff val="5000"/>
                  </a:schemeClr>
                </a:solidFill>
              </a:rPr>
              <a:t>Highly heterogeneous and complex is genetic contribution to heart failure.</a:t>
            </a:r>
          </a:p>
          <a:p>
            <a:pPr marL="0" indent="0">
              <a:buFont typeface="Wingdings" panose="05000000000000000000" pitchFamily="2" charset="2"/>
              <a:buNone/>
            </a:pPr>
            <a:r>
              <a:rPr lang="en-US" sz="1200" dirty="0" smtClean="0">
                <a:solidFill>
                  <a:schemeClr val="tx1">
                    <a:lumMod val="95000"/>
                    <a:lumOff val="5000"/>
                  </a:schemeClr>
                </a:solidFill>
              </a:rPr>
              <a:t>Genetic counseling is recommended and essential for any patient with a likely inherited syndrome of heart failure.</a:t>
            </a:r>
          </a:p>
          <a:p>
            <a:endParaRPr lang="en-US" dirty="0"/>
          </a:p>
        </p:txBody>
      </p:sp>
      <p:sp>
        <p:nvSpPr>
          <p:cNvPr id="4" name="Slide Number Placeholder 3"/>
          <p:cNvSpPr>
            <a:spLocks noGrp="1"/>
          </p:cNvSpPr>
          <p:nvPr>
            <p:ph type="sldNum" sz="quarter" idx="10"/>
          </p:nvPr>
        </p:nvSpPr>
        <p:spPr/>
        <p:txBody>
          <a:bodyPr/>
          <a:lstStyle/>
          <a:p>
            <a:fld id="{A9B11962-4670-4C6B-B14D-AEDDDB20BF2E}" type="slidenum">
              <a:rPr lang="en-US" smtClean="0"/>
              <a:t>9</a:t>
            </a:fld>
            <a:endParaRPr lang="en-US"/>
          </a:p>
        </p:txBody>
      </p:sp>
    </p:spTree>
    <p:extLst>
      <p:ext uri="{BB962C8B-B14F-4D97-AF65-F5344CB8AC3E}">
        <p14:creationId xmlns:p14="http://schemas.microsoft.com/office/powerpoint/2010/main" val="33942587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Most of the effective disease management systems are multi-faceted and consist of an in-hospital treatment process, patient education, self-supporting plan for self-care, medical regimen optimization, and ongoing monitoring and clinical deterioration management.</a:t>
            </a:r>
          </a:p>
          <a:p>
            <a:endParaRPr lang="en-US" dirty="0" smtClean="0"/>
          </a:p>
          <a:p>
            <a:r>
              <a:rPr lang="en-US" dirty="0" smtClean="0"/>
              <a:t>In these creative modes of treatment, nurses and other healthcare professionals may play an important role.</a:t>
            </a:r>
          </a:p>
          <a:p>
            <a:endParaRPr lang="en-US" dirty="0" smtClean="0"/>
          </a:p>
          <a:p>
            <a:r>
              <a:rPr lang="en-US" dirty="0" smtClean="0"/>
              <a:t>It is a challenge for both healthcare professionals and researchers to evaluate in the near future the best strategy for the education and follow-up of chronic HF patients.</a:t>
            </a:r>
            <a:endParaRPr lang="en-US" dirty="0"/>
          </a:p>
        </p:txBody>
      </p:sp>
      <p:sp>
        <p:nvSpPr>
          <p:cNvPr id="4" name="Slide Number Placeholder 3"/>
          <p:cNvSpPr>
            <a:spLocks noGrp="1"/>
          </p:cNvSpPr>
          <p:nvPr>
            <p:ph type="sldNum" sz="quarter" idx="10"/>
          </p:nvPr>
        </p:nvSpPr>
        <p:spPr/>
        <p:txBody>
          <a:bodyPr/>
          <a:lstStyle/>
          <a:p>
            <a:fld id="{A9B11962-4670-4C6B-B14D-AEDDDB20BF2E}" type="slidenum">
              <a:rPr lang="en-US" smtClean="0"/>
              <a:t>10</a:t>
            </a:fld>
            <a:endParaRPr lang="en-US"/>
          </a:p>
        </p:txBody>
      </p:sp>
    </p:spTree>
    <p:extLst>
      <p:ext uri="{BB962C8B-B14F-4D97-AF65-F5344CB8AC3E}">
        <p14:creationId xmlns:p14="http://schemas.microsoft.com/office/powerpoint/2010/main" val="34920953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Health services should be mindful of the religious and moral needs of a patient.</a:t>
            </a:r>
          </a:p>
          <a:p>
            <a:endParaRPr lang="en-US" dirty="0" smtClean="0"/>
          </a:p>
          <a:p>
            <a:r>
              <a:rPr lang="en-US" dirty="0" smtClean="0"/>
              <a:t>When they turn to their faith during healthcare struggles, many patient anxieties are lessened.</a:t>
            </a:r>
          </a:p>
          <a:p>
            <a:endParaRPr lang="en-US" dirty="0" smtClean="0"/>
          </a:p>
          <a:p>
            <a:r>
              <a:rPr lang="en-US" dirty="0" smtClean="0"/>
              <a:t>when challenging health care decisions are made, many patients turn to their values, it is important for healthcare professionals to understand and meet the religious and spiritual needs of the patient.</a:t>
            </a:r>
            <a:endParaRPr lang="en-US" dirty="0"/>
          </a:p>
        </p:txBody>
      </p:sp>
      <p:sp>
        <p:nvSpPr>
          <p:cNvPr id="4" name="Slide Number Placeholder 3"/>
          <p:cNvSpPr>
            <a:spLocks noGrp="1"/>
          </p:cNvSpPr>
          <p:nvPr>
            <p:ph type="sldNum" sz="quarter" idx="10"/>
          </p:nvPr>
        </p:nvSpPr>
        <p:spPr/>
        <p:txBody>
          <a:bodyPr/>
          <a:lstStyle/>
          <a:p>
            <a:fld id="{A9B11962-4670-4C6B-B14D-AEDDDB20BF2E}" type="slidenum">
              <a:rPr lang="en-US" smtClean="0"/>
              <a:t>11</a:t>
            </a:fld>
            <a:endParaRPr lang="en-US"/>
          </a:p>
        </p:txBody>
      </p:sp>
    </p:spTree>
    <p:extLst>
      <p:ext uri="{BB962C8B-B14F-4D97-AF65-F5344CB8AC3E}">
        <p14:creationId xmlns:p14="http://schemas.microsoft.com/office/powerpoint/2010/main" val="30206725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Other effects include:</a:t>
            </a:r>
          </a:p>
          <a:p>
            <a:r>
              <a:rPr lang="en-US" dirty="0" smtClean="0"/>
              <a:t>If the blood supply to the brain is blocked by a clot, a stroke may happen.</a:t>
            </a:r>
          </a:p>
          <a:p>
            <a:endParaRPr lang="en-US" dirty="0" smtClean="0"/>
          </a:p>
          <a:p>
            <a:r>
              <a:rPr lang="en-US" dirty="0" smtClean="0"/>
              <a:t>Low amount of red blood cells or low level of hemoglobin</a:t>
            </a:r>
          </a:p>
          <a:p>
            <a:endParaRPr lang="en-US" dirty="0" smtClean="0"/>
          </a:p>
          <a:p>
            <a:r>
              <a:rPr lang="en-US" dirty="0" smtClean="0"/>
              <a:t>Damage to organs in the kidney or liver</a:t>
            </a:r>
            <a:endParaRPr lang="en-US" dirty="0"/>
          </a:p>
        </p:txBody>
      </p:sp>
      <p:sp>
        <p:nvSpPr>
          <p:cNvPr id="4" name="Slide Number Placeholder 3"/>
          <p:cNvSpPr>
            <a:spLocks noGrp="1"/>
          </p:cNvSpPr>
          <p:nvPr>
            <p:ph type="sldNum" sz="quarter" idx="10"/>
          </p:nvPr>
        </p:nvSpPr>
        <p:spPr/>
        <p:txBody>
          <a:bodyPr/>
          <a:lstStyle/>
          <a:p>
            <a:fld id="{A9B11962-4670-4C6B-B14D-AEDDDB20BF2E}" type="slidenum">
              <a:rPr lang="en-US" smtClean="0"/>
              <a:t>12</a:t>
            </a:fld>
            <a:endParaRPr lang="en-US"/>
          </a:p>
        </p:txBody>
      </p:sp>
    </p:spTree>
    <p:extLst>
      <p:ext uri="{BB962C8B-B14F-4D97-AF65-F5344CB8AC3E}">
        <p14:creationId xmlns:p14="http://schemas.microsoft.com/office/powerpoint/2010/main" val="22898075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79E8CD69-1523-493A-9D64-B5F86F4E8DCD}" type="datetimeFigureOut">
              <a:rPr lang="en-US" smtClean="0"/>
              <a:t>11/30/2020</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67D03E44-BC75-4C1A-B937-B09CF61BAD4E}" type="slidenum">
              <a:rPr lang="en-US" smtClean="0"/>
              <a:t>‹#›</a:t>
            </a:fld>
            <a:endParaRPr lang="en-US"/>
          </a:p>
        </p:txBody>
      </p:sp>
    </p:spTree>
    <p:extLst>
      <p:ext uri="{BB962C8B-B14F-4D97-AF65-F5344CB8AC3E}">
        <p14:creationId xmlns:p14="http://schemas.microsoft.com/office/powerpoint/2010/main" val="35766525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9E8CD69-1523-493A-9D64-B5F86F4E8DCD}" type="datetimeFigureOut">
              <a:rPr lang="en-US" smtClean="0"/>
              <a:t>11/30/2020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D03E44-BC75-4C1A-B937-B09CF61BAD4E}" type="slidenum">
              <a:rPr lang="en-US" smtClean="0"/>
              <a:t>‹#›</a:t>
            </a:fld>
            <a:endParaRPr lang="en-US"/>
          </a:p>
        </p:txBody>
      </p:sp>
    </p:spTree>
    <p:extLst>
      <p:ext uri="{BB962C8B-B14F-4D97-AF65-F5344CB8AC3E}">
        <p14:creationId xmlns:p14="http://schemas.microsoft.com/office/powerpoint/2010/main" val="3530838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9E8CD69-1523-493A-9D64-B5F86F4E8DCD}" type="datetimeFigureOut">
              <a:rPr lang="en-US" smtClean="0"/>
              <a:t>11/30/2020</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7D03E44-BC75-4C1A-B937-B09CF61BAD4E}" type="slidenum">
              <a:rPr lang="en-US" smtClean="0"/>
              <a:t>‹#›</a:t>
            </a:fld>
            <a:endParaRPr lang="en-US"/>
          </a:p>
        </p:txBody>
      </p:sp>
    </p:spTree>
    <p:extLst>
      <p:ext uri="{BB962C8B-B14F-4D97-AF65-F5344CB8AC3E}">
        <p14:creationId xmlns:p14="http://schemas.microsoft.com/office/powerpoint/2010/main" val="1526864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9E8CD69-1523-493A-9D64-B5F86F4E8DCD}" type="datetimeFigureOut">
              <a:rPr lang="en-US" smtClean="0"/>
              <a:t>11/30/2020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D03E44-BC75-4C1A-B937-B09CF61BAD4E}" type="slidenum">
              <a:rPr lang="en-US" smtClean="0"/>
              <a:t>‹#›</a:t>
            </a:fld>
            <a:endParaRPr lang="en-US"/>
          </a:p>
        </p:txBody>
      </p:sp>
    </p:spTree>
    <p:extLst>
      <p:ext uri="{BB962C8B-B14F-4D97-AF65-F5344CB8AC3E}">
        <p14:creationId xmlns:p14="http://schemas.microsoft.com/office/powerpoint/2010/main" val="36581886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9E8CD69-1523-493A-9D64-B5F86F4E8DCD}" type="datetimeFigureOut">
              <a:rPr lang="en-US" smtClean="0"/>
              <a:t>11/30/2020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7D03E44-BC75-4C1A-B937-B09CF61BAD4E}" type="slidenum">
              <a:rPr lang="en-US" smtClean="0"/>
              <a:t>‹#›</a:t>
            </a:fld>
            <a:endParaRPr lang="en-US"/>
          </a:p>
        </p:txBody>
      </p:sp>
    </p:spTree>
    <p:extLst>
      <p:ext uri="{BB962C8B-B14F-4D97-AF65-F5344CB8AC3E}">
        <p14:creationId xmlns:p14="http://schemas.microsoft.com/office/powerpoint/2010/main" val="21793291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9E8CD69-1523-493A-9D64-B5F86F4E8DCD}" type="datetimeFigureOut">
              <a:rPr lang="en-US" smtClean="0"/>
              <a:t>11/30/2020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7D03E44-BC75-4C1A-B937-B09CF61BAD4E}" type="slidenum">
              <a:rPr lang="en-US" smtClean="0"/>
              <a:t>‹#›</a:t>
            </a:fld>
            <a:endParaRPr lang="en-US"/>
          </a:p>
        </p:txBody>
      </p:sp>
    </p:spTree>
    <p:extLst>
      <p:ext uri="{BB962C8B-B14F-4D97-AF65-F5344CB8AC3E}">
        <p14:creationId xmlns:p14="http://schemas.microsoft.com/office/powerpoint/2010/main" val="3074066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E8CD69-1523-493A-9D64-B5F86F4E8DCD}" type="datetimeFigureOut">
              <a:rPr lang="en-US" smtClean="0"/>
              <a:t>11/30/2020</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67D03E44-BC75-4C1A-B937-B09CF61BAD4E}" type="slidenum">
              <a:rPr lang="en-US" smtClean="0"/>
              <a:t>‹#›</a:t>
            </a:fld>
            <a:endParaRPr lang="en-US"/>
          </a:p>
        </p:txBody>
      </p:sp>
    </p:spTree>
    <p:extLst>
      <p:ext uri="{BB962C8B-B14F-4D97-AF65-F5344CB8AC3E}">
        <p14:creationId xmlns:p14="http://schemas.microsoft.com/office/powerpoint/2010/main" val="7112544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E8CD69-1523-493A-9D64-B5F86F4E8DCD}" type="datetimeFigureOut">
              <a:rPr lang="en-US" smtClean="0"/>
              <a:t>11/30/2020</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7D03E44-BC75-4C1A-B937-B09CF61BAD4E}" type="slidenum">
              <a:rPr lang="en-US" smtClean="0"/>
              <a:t>‹#›</a:t>
            </a:fld>
            <a:endParaRPr lang="en-US"/>
          </a:p>
        </p:txBody>
      </p:sp>
    </p:spTree>
    <p:extLst>
      <p:ext uri="{BB962C8B-B14F-4D97-AF65-F5344CB8AC3E}">
        <p14:creationId xmlns:p14="http://schemas.microsoft.com/office/powerpoint/2010/main" val="20828288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smtClean="0"/>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E8CD69-1523-493A-9D64-B5F86F4E8DCD}" type="datetimeFigureOut">
              <a:rPr lang="en-US" smtClean="0"/>
              <a:t>11/30/2020</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7D03E44-BC75-4C1A-B937-B09CF61BAD4E}" type="slidenum">
              <a:rPr lang="en-US" smtClean="0"/>
              <a:t>‹#›</a:t>
            </a:fld>
            <a:endParaRPr lang="en-US"/>
          </a:p>
        </p:txBody>
      </p:sp>
    </p:spTree>
    <p:extLst>
      <p:ext uri="{BB962C8B-B14F-4D97-AF65-F5344CB8AC3E}">
        <p14:creationId xmlns:p14="http://schemas.microsoft.com/office/powerpoint/2010/main" val="12535024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E8CD69-1523-493A-9D64-B5F86F4E8DCD}" type="datetimeFigureOut">
              <a:rPr lang="en-US" smtClean="0"/>
              <a:t>11/30/2020</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7D03E44-BC75-4C1A-B937-B09CF61BAD4E}" type="slidenum">
              <a:rPr lang="en-US" smtClean="0"/>
              <a:t>‹#›</a:t>
            </a:fld>
            <a:endParaRPr lang="en-US"/>
          </a:p>
        </p:txBody>
      </p:sp>
    </p:spTree>
    <p:extLst>
      <p:ext uri="{BB962C8B-B14F-4D97-AF65-F5344CB8AC3E}">
        <p14:creationId xmlns:p14="http://schemas.microsoft.com/office/powerpoint/2010/main" val="37120134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9E8CD69-1523-493A-9D64-B5F86F4E8DCD}" type="datetimeFigureOut">
              <a:rPr lang="en-US" smtClean="0"/>
              <a:t>11/30/2020</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7D03E44-BC75-4C1A-B937-B09CF61BAD4E}" type="slidenum">
              <a:rPr lang="en-US" smtClean="0"/>
              <a:t>‹#›</a:t>
            </a:fld>
            <a:endParaRPr lang="en-US"/>
          </a:p>
        </p:txBody>
      </p:sp>
    </p:spTree>
    <p:extLst>
      <p:ext uri="{BB962C8B-B14F-4D97-AF65-F5344CB8AC3E}">
        <p14:creationId xmlns:p14="http://schemas.microsoft.com/office/powerpoint/2010/main" val="17712501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9E8CD69-1523-493A-9D64-B5F86F4E8DCD}" type="datetimeFigureOut">
              <a:rPr lang="en-US" smtClean="0"/>
              <a:t>11/30/2020</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7D03E44-BC75-4C1A-B937-B09CF61BAD4E}" type="slidenum">
              <a:rPr lang="en-US" smtClean="0"/>
              <a:t>‹#›</a:t>
            </a:fld>
            <a:endParaRPr lang="en-US"/>
          </a:p>
        </p:txBody>
      </p:sp>
    </p:spTree>
    <p:extLst>
      <p:ext uri="{BB962C8B-B14F-4D97-AF65-F5344CB8AC3E}">
        <p14:creationId xmlns:p14="http://schemas.microsoft.com/office/powerpoint/2010/main" val="35742554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9E8CD69-1523-493A-9D64-B5F86F4E8DCD}" type="datetimeFigureOut">
              <a:rPr lang="en-US" smtClean="0"/>
              <a:t>11/30/2020</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7D03E44-BC75-4C1A-B937-B09CF61BAD4E}" type="slidenum">
              <a:rPr lang="en-US" smtClean="0"/>
              <a:t>‹#›</a:t>
            </a:fld>
            <a:endParaRPr lang="en-US"/>
          </a:p>
        </p:txBody>
      </p:sp>
    </p:spTree>
    <p:extLst>
      <p:ext uri="{BB962C8B-B14F-4D97-AF65-F5344CB8AC3E}">
        <p14:creationId xmlns:p14="http://schemas.microsoft.com/office/powerpoint/2010/main" val="6170207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79E8CD69-1523-493A-9D64-B5F86F4E8DCD}" type="datetimeFigureOut">
              <a:rPr lang="en-US" smtClean="0"/>
              <a:t>11/30/2020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7D03E44-BC75-4C1A-B937-B09CF61BAD4E}" type="slidenum">
              <a:rPr lang="en-US" smtClean="0"/>
              <a:t>‹#›</a:t>
            </a:fld>
            <a:endParaRPr lang="en-US"/>
          </a:p>
        </p:txBody>
      </p:sp>
    </p:spTree>
    <p:extLst>
      <p:ext uri="{BB962C8B-B14F-4D97-AF65-F5344CB8AC3E}">
        <p14:creationId xmlns:p14="http://schemas.microsoft.com/office/powerpoint/2010/main" val="13521168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79E8CD69-1523-493A-9D64-B5F86F4E8DCD}" type="datetimeFigureOut">
              <a:rPr lang="en-US" smtClean="0"/>
              <a:t>11/30/2020</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67D03E44-BC75-4C1A-B937-B09CF61BAD4E}" type="slidenum">
              <a:rPr lang="en-US" smtClean="0"/>
              <a:t>‹#›</a:t>
            </a:fld>
            <a:endParaRPr lang="en-US"/>
          </a:p>
        </p:txBody>
      </p:sp>
    </p:spTree>
    <p:extLst>
      <p:ext uri="{BB962C8B-B14F-4D97-AF65-F5344CB8AC3E}">
        <p14:creationId xmlns:p14="http://schemas.microsoft.com/office/powerpoint/2010/main" val="30963543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79E8CD69-1523-493A-9D64-B5F86F4E8DCD}" type="datetimeFigureOut">
              <a:rPr lang="en-US" smtClean="0"/>
              <a:t>11/30/2020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D03E44-BC75-4C1A-B937-B09CF61BAD4E}" type="slidenum">
              <a:rPr lang="en-US" smtClean="0"/>
              <a:t>‹#›</a:t>
            </a:fld>
            <a:endParaRPr lang="en-US"/>
          </a:p>
        </p:txBody>
      </p:sp>
    </p:spTree>
    <p:extLst>
      <p:ext uri="{BB962C8B-B14F-4D97-AF65-F5344CB8AC3E}">
        <p14:creationId xmlns:p14="http://schemas.microsoft.com/office/powerpoint/2010/main" val="9893365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79E8CD69-1523-493A-9D64-B5F86F4E8DCD}" type="datetimeFigureOut">
              <a:rPr lang="en-US" smtClean="0"/>
              <a:t>11/30/2020</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7D03E44-BC75-4C1A-B937-B09CF61BAD4E}" type="slidenum">
              <a:rPr lang="en-US" smtClean="0"/>
              <a:t>‹#›</a:t>
            </a:fld>
            <a:endParaRPr lang="en-US"/>
          </a:p>
        </p:txBody>
      </p:sp>
    </p:spTree>
    <p:extLst>
      <p:ext uri="{BB962C8B-B14F-4D97-AF65-F5344CB8AC3E}">
        <p14:creationId xmlns:p14="http://schemas.microsoft.com/office/powerpoint/2010/main" val="18382764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79E8CD69-1523-493A-9D64-B5F86F4E8DCD}" type="datetimeFigureOut">
              <a:rPr lang="en-US" smtClean="0"/>
              <a:t>11/30/2020</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67D03E44-BC75-4C1A-B937-B09CF61BAD4E}" type="slidenum">
              <a:rPr lang="en-US" smtClean="0"/>
              <a:t>‹#›</a:t>
            </a:fld>
            <a:endParaRPr lang="en-US"/>
          </a:p>
        </p:txBody>
      </p:sp>
    </p:spTree>
    <p:extLst>
      <p:ext uri="{BB962C8B-B14F-4D97-AF65-F5344CB8AC3E}">
        <p14:creationId xmlns:p14="http://schemas.microsoft.com/office/powerpoint/2010/main" val="21027021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hyperlink" Target="https://doi.org/10.1016/s0140-6736(17)32873-8" TargetMode="External"/><Relationship Id="rId3" Type="http://schemas.openxmlformats.org/officeDocument/2006/relationships/hyperlink" Target="https://doi.org/10.1002/ehf2.12267" TargetMode="External"/><Relationship Id="rId7" Type="http://schemas.openxmlformats.org/officeDocument/2006/relationships/hyperlink" Target="https://doi.org/10.15420/cfr.2016:25:2" TargetMode="External"/><Relationship Id="rId2" Type="http://schemas.openxmlformats.org/officeDocument/2006/relationships/hyperlink" Target="https://www.childrenshospital.org/conditions-and-treatments/conditions/h/heart-failure" TargetMode="External"/><Relationship Id="rId1" Type="http://schemas.openxmlformats.org/officeDocument/2006/relationships/slideLayout" Target="../slideLayouts/slideLayout2.xml"/><Relationship Id="rId6" Type="http://schemas.openxmlformats.org/officeDocument/2006/relationships/hyperlink" Target="https://doi.org/10.15420/cfr.2015.1.2.123" TargetMode="External"/><Relationship Id="rId5" Type="http://schemas.openxmlformats.org/officeDocument/2006/relationships/hyperlink" Target="https://doi.org/10.5772/66887" TargetMode="External"/><Relationship Id="rId4" Type="http://schemas.openxmlformats.org/officeDocument/2006/relationships/hyperlink" Target="https://doi.org/10.3390/jcm5070062"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4954" y="1133856"/>
            <a:ext cx="8825658" cy="942218"/>
          </a:xfrm>
        </p:spPr>
        <p:txBody>
          <a:bodyPr/>
          <a:lstStyle/>
          <a:p>
            <a:r>
              <a:rPr lang="en-US" dirty="0" smtClean="0"/>
              <a:t>Cardiovascular Disorders</a:t>
            </a:r>
            <a:endParaRPr lang="en-US" dirty="0"/>
          </a:p>
        </p:txBody>
      </p:sp>
      <p:sp>
        <p:nvSpPr>
          <p:cNvPr id="3" name="Subtitle 2"/>
          <p:cNvSpPr>
            <a:spLocks noGrp="1"/>
          </p:cNvSpPr>
          <p:nvPr>
            <p:ph type="subTitle" idx="1"/>
          </p:nvPr>
        </p:nvSpPr>
        <p:spPr>
          <a:xfrm>
            <a:off x="1154954" y="2076074"/>
            <a:ext cx="8825658" cy="861420"/>
          </a:xfrm>
        </p:spPr>
        <p:txBody>
          <a:bodyPr>
            <a:normAutofit/>
          </a:bodyPr>
          <a:lstStyle/>
          <a:p>
            <a:pPr algn="ctr"/>
            <a:r>
              <a:rPr lang="en-US" sz="3200" dirty="0" smtClean="0"/>
              <a:t>Heart Failure</a:t>
            </a:r>
            <a:endParaRPr lang="en-US" sz="32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97839" y="4456090"/>
            <a:ext cx="3365547" cy="1880316"/>
          </a:xfrm>
          <a:prstGeom prst="rect">
            <a:avLst/>
          </a:prstGeom>
        </p:spPr>
      </p:pic>
      <p:sp>
        <p:nvSpPr>
          <p:cNvPr id="5" name="TextBox 4"/>
          <p:cNvSpPr txBox="1"/>
          <p:nvPr/>
        </p:nvSpPr>
        <p:spPr>
          <a:xfrm>
            <a:off x="3950208" y="3639312"/>
            <a:ext cx="4187952" cy="1815882"/>
          </a:xfrm>
          <a:prstGeom prst="rect">
            <a:avLst/>
          </a:prstGeom>
          <a:noFill/>
        </p:spPr>
        <p:txBody>
          <a:bodyPr wrap="square" rtlCol="0">
            <a:spAutoFit/>
          </a:bodyPr>
          <a:lstStyle/>
          <a:p>
            <a:pPr algn="ctr"/>
            <a:r>
              <a:rPr lang="en-US" sz="2800" dirty="0" smtClean="0"/>
              <a:t>Name</a:t>
            </a:r>
          </a:p>
          <a:p>
            <a:pPr algn="ctr"/>
            <a:r>
              <a:rPr lang="en-US" sz="2800" dirty="0" smtClean="0"/>
              <a:t>Institution Affiliation</a:t>
            </a:r>
          </a:p>
          <a:p>
            <a:pPr algn="ctr"/>
            <a:r>
              <a:rPr lang="en-US" sz="2800" dirty="0" smtClean="0"/>
              <a:t>Course </a:t>
            </a:r>
          </a:p>
          <a:p>
            <a:pPr algn="ctr"/>
            <a:r>
              <a:rPr lang="en-US" sz="2800" dirty="0" smtClean="0"/>
              <a:t>Date</a:t>
            </a:r>
            <a:endParaRPr lang="en-US" sz="2800" dirty="0"/>
          </a:p>
        </p:txBody>
      </p:sp>
    </p:spTree>
    <p:extLst>
      <p:ext uri="{BB962C8B-B14F-4D97-AF65-F5344CB8AC3E}">
        <p14:creationId xmlns:p14="http://schemas.microsoft.com/office/powerpoint/2010/main" val="172638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Heart failure</a:t>
            </a:r>
            <a:endParaRPr lang="en-US" dirty="0"/>
          </a:p>
        </p:txBody>
      </p:sp>
      <p:sp>
        <p:nvSpPr>
          <p:cNvPr id="3" name="Content Placeholder 2"/>
          <p:cNvSpPr>
            <a:spLocks noGrp="1"/>
          </p:cNvSpPr>
          <p:nvPr>
            <p:ph idx="1"/>
          </p:nvPr>
        </p:nvSpPr>
        <p:spPr>
          <a:xfrm>
            <a:off x="543697" y="2323070"/>
            <a:ext cx="11046940" cy="4831492"/>
          </a:xfrm>
        </p:spPr>
        <p:txBody>
          <a:bodyPr>
            <a:noAutofit/>
          </a:bodyPr>
          <a:lstStyle/>
          <a:p>
            <a:r>
              <a:rPr lang="en-US" sz="2400" dirty="0" smtClean="0"/>
              <a:t>This is a condition that happens when the heart muscles become powerless and cannot pump blood efficiently to other body parts as they should.</a:t>
            </a:r>
          </a:p>
          <a:p>
            <a:pPr lvl="1">
              <a:buFont typeface="Wingdings" panose="05000000000000000000" pitchFamily="2" charset="2"/>
              <a:buChar char="v"/>
            </a:pPr>
            <a:r>
              <a:rPr lang="en-US" sz="2400" dirty="0" smtClean="0"/>
              <a:t>Particular conditions such as high blood pressure and narrow arteries may cause the heart muscles to weaken gradually.</a:t>
            </a:r>
          </a:p>
          <a:p>
            <a:r>
              <a:rPr lang="en-US" sz="2400" dirty="0" smtClean="0"/>
              <a:t>It is a life threatening syndrome with high mortality rates among patients.</a:t>
            </a:r>
          </a:p>
          <a:p>
            <a:pPr lvl="1">
              <a:buFont typeface="Wingdings" panose="05000000000000000000" pitchFamily="2" charset="2"/>
              <a:buChar char="v"/>
            </a:pPr>
            <a:r>
              <a:rPr lang="en-US" sz="2400" dirty="0" smtClean="0"/>
              <a:t>The condition is a huge burden to healthcare systems, patients, and care- givers</a:t>
            </a:r>
            <a:endParaRPr lang="en-US" sz="2400" dirty="0"/>
          </a:p>
        </p:txBody>
      </p:sp>
    </p:spTree>
    <p:extLst>
      <p:ext uri="{BB962C8B-B14F-4D97-AF65-F5344CB8AC3E}">
        <p14:creationId xmlns:p14="http://schemas.microsoft.com/office/powerpoint/2010/main" val="4717824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Incidence of Heart Failure </a:t>
            </a:r>
            <a:endParaRPr lang="en-US" dirty="0"/>
          </a:p>
        </p:txBody>
      </p:sp>
      <p:sp>
        <p:nvSpPr>
          <p:cNvPr id="3" name="Content Placeholder 2"/>
          <p:cNvSpPr>
            <a:spLocks noGrp="1"/>
          </p:cNvSpPr>
          <p:nvPr>
            <p:ph idx="1"/>
          </p:nvPr>
        </p:nvSpPr>
        <p:spPr>
          <a:xfrm>
            <a:off x="553592" y="2291147"/>
            <a:ext cx="9362775" cy="3919151"/>
          </a:xfrm>
        </p:spPr>
        <p:txBody>
          <a:bodyPr>
            <a:normAutofit/>
          </a:bodyPr>
          <a:lstStyle/>
          <a:p>
            <a:r>
              <a:rPr lang="en-US" dirty="0" smtClean="0"/>
              <a:t>Based on a study done by Nathalie Conrad and others on a population of 4 million people in the U.K;</a:t>
            </a:r>
          </a:p>
          <a:p>
            <a:pPr lvl="2">
              <a:buFont typeface="Wingdings" panose="05000000000000000000" pitchFamily="2" charset="2"/>
              <a:buChar char="q"/>
            </a:pPr>
            <a:r>
              <a:rPr lang="en-US" sz="1800" dirty="0" smtClean="0"/>
              <a:t>7% reduction was noted from 2002 to 2014</a:t>
            </a:r>
          </a:p>
          <a:p>
            <a:pPr lvl="2">
              <a:buFont typeface="Wingdings" panose="05000000000000000000" pitchFamily="2" charset="2"/>
              <a:buChar char="q"/>
            </a:pPr>
            <a:r>
              <a:rPr lang="en-US" sz="1800" dirty="0" smtClean="0"/>
              <a:t> The number stood at 332 from 358 per 100,000 person-years.</a:t>
            </a:r>
          </a:p>
          <a:p>
            <a:pPr lvl="2">
              <a:buFont typeface="Wingdings" panose="05000000000000000000" pitchFamily="2" charset="2"/>
              <a:buChar char="q"/>
            </a:pPr>
            <a:r>
              <a:rPr lang="en-US" sz="1800" dirty="0" smtClean="0"/>
              <a:t>Incidence had however increased for people older than 85 years (</a:t>
            </a:r>
            <a:r>
              <a:rPr lang="en-US" sz="1800" dirty="0" err="1" smtClean="0"/>
              <a:t>Zannad</a:t>
            </a:r>
            <a:r>
              <a:rPr lang="en-US" sz="1800" dirty="0" smtClean="0"/>
              <a:t>, 2018, p. 518).</a:t>
            </a:r>
            <a:endParaRPr lang="en-US" sz="1800" dirty="0"/>
          </a:p>
          <a:p>
            <a:pPr lvl="2">
              <a:buFont typeface="Wingdings" panose="05000000000000000000" pitchFamily="2" charset="2"/>
              <a:buChar char="q"/>
            </a:pPr>
            <a:endParaRPr lang="en-US" sz="1800" dirty="0" smtClean="0"/>
          </a:p>
          <a:p>
            <a:pPr marL="914400" lvl="2" indent="0">
              <a:buNone/>
            </a:pPr>
            <a:endParaRPr lang="en-US" sz="180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4954" y="4374292"/>
            <a:ext cx="7593630" cy="2693772"/>
          </a:xfrm>
          <a:prstGeom prst="rect">
            <a:avLst/>
          </a:prstGeom>
        </p:spPr>
      </p:pic>
      <p:sp>
        <p:nvSpPr>
          <p:cNvPr id="5" name="TextBox 4"/>
          <p:cNvSpPr txBox="1"/>
          <p:nvPr/>
        </p:nvSpPr>
        <p:spPr>
          <a:xfrm>
            <a:off x="9489989" y="6211669"/>
            <a:ext cx="2702011" cy="646331"/>
          </a:xfrm>
          <a:prstGeom prst="rect">
            <a:avLst/>
          </a:prstGeom>
          <a:noFill/>
        </p:spPr>
        <p:txBody>
          <a:bodyPr wrap="square" rtlCol="0">
            <a:spAutoFit/>
          </a:bodyPr>
          <a:lstStyle/>
          <a:p>
            <a:r>
              <a:rPr lang="en-US" dirty="0" smtClean="0">
                <a:solidFill>
                  <a:schemeClr val="tx1">
                    <a:lumMod val="65000"/>
                    <a:lumOff val="35000"/>
                  </a:schemeClr>
                </a:solidFill>
              </a:rPr>
              <a:t>Savarese &amp; Lund, 2017, p. 8</a:t>
            </a:r>
            <a:endParaRPr lang="en-US" dirty="0">
              <a:solidFill>
                <a:schemeClr val="tx1">
                  <a:lumMod val="65000"/>
                  <a:lumOff val="35000"/>
                </a:schemeClr>
              </a:solidFill>
            </a:endParaRPr>
          </a:p>
        </p:txBody>
      </p:sp>
    </p:spTree>
    <p:extLst>
      <p:ext uri="{BB962C8B-B14F-4D97-AF65-F5344CB8AC3E}">
        <p14:creationId xmlns:p14="http://schemas.microsoft.com/office/powerpoint/2010/main" val="21662931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Prevalence of Heart Failure </a:t>
            </a:r>
            <a:endParaRPr lang="en-US" dirty="0"/>
          </a:p>
        </p:txBody>
      </p:sp>
      <p:sp>
        <p:nvSpPr>
          <p:cNvPr id="3" name="Content Placeholder 2"/>
          <p:cNvSpPr>
            <a:spLocks noGrp="1"/>
          </p:cNvSpPr>
          <p:nvPr>
            <p:ph idx="1"/>
          </p:nvPr>
        </p:nvSpPr>
        <p:spPr>
          <a:xfrm>
            <a:off x="1154954" y="2372497"/>
            <a:ext cx="8825659" cy="3647303"/>
          </a:xfrm>
        </p:spPr>
        <p:txBody>
          <a:bodyPr/>
          <a:lstStyle/>
          <a:p>
            <a:r>
              <a:rPr lang="en-US" sz="2000" dirty="0" smtClean="0"/>
              <a:t>37.7 million people were living with Heart failure at 2016.</a:t>
            </a:r>
          </a:p>
          <a:p>
            <a:pPr lvl="1">
              <a:buFont typeface="Wingdings" panose="05000000000000000000" pitchFamily="2" charset="2"/>
              <a:buChar char="§"/>
            </a:pPr>
            <a:r>
              <a:rPr lang="en-US" sz="2000" dirty="0" smtClean="0"/>
              <a:t>Prevalence in developing countries was estimated at 1-2 % of the adult population.</a:t>
            </a:r>
          </a:p>
          <a:p>
            <a:pPr indent="-285750"/>
            <a:r>
              <a:rPr lang="en-US" sz="2000" dirty="0" smtClean="0"/>
              <a:t>Prevalence in the USA various due to factors such as geographical location, ethnicity, and the socio economic status.</a:t>
            </a:r>
          </a:p>
          <a:p>
            <a:pPr indent="-285750"/>
            <a:r>
              <a:rPr lang="en-US" sz="2000" dirty="0" smtClean="0"/>
              <a:t>Despite few reliable sources of information from developing nations, numerous literature sources conclude that heart failure is fast growing globally.</a:t>
            </a:r>
          </a:p>
          <a:p>
            <a:pPr marL="57150" indent="0">
              <a:buNone/>
            </a:pPr>
            <a:endParaRPr lang="en-US" dirty="0" smtClean="0"/>
          </a:p>
        </p:txBody>
      </p:sp>
    </p:spTree>
    <p:extLst>
      <p:ext uri="{BB962C8B-B14F-4D97-AF65-F5344CB8AC3E}">
        <p14:creationId xmlns:p14="http://schemas.microsoft.com/office/powerpoint/2010/main" val="32748695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Pathophysiology</a:t>
            </a:r>
            <a:endParaRPr lang="en-US" dirty="0"/>
          </a:p>
        </p:txBody>
      </p:sp>
      <p:sp>
        <p:nvSpPr>
          <p:cNvPr id="3" name="Content Placeholder 2"/>
          <p:cNvSpPr>
            <a:spLocks noGrp="1"/>
          </p:cNvSpPr>
          <p:nvPr>
            <p:ph idx="1"/>
          </p:nvPr>
        </p:nvSpPr>
        <p:spPr>
          <a:xfrm>
            <a:off x="914400" y="2199503"/>
            <a:ext cx="9066213" cy="3820297"/>
          </a:xfrm>
        </p:spPr>
        <p:txBody>
          <a:bodyPr>
            <a:noAutofit/>
          </a:bodyPr>
          <a:lstStyle/>
          <a:p>
            <a:r>
              <a:rPr lang="en-US" sz="2400" dirty="0"/>
              <a:t>In HF, the heart doesn't give adequate blood as required for metabolic requirements by the tissues. </a:t>
            </a:r>
          </a:p>
          <a:p>
            <a:r>
              <a:rPr lang="en-US" sz="2400" dirty="0"/>
              <a:t>This condition may result from systolic or diastolic capacity aggravations or, for the most part, both. </a:t>
            </a:r>
          </a:p>
          <a:p>
            <a:r>
              <a:rPr lang="en-US" sz="2400" dirty="0"/>
              <a:t>The fundamental or systemic venous weight rises related with cardiovascular breakdown may bring about organ congestion. </a:t>
            </a:r>
          </a:p>
          <a:p>
            <a:r>
              <a:rPr lang="en-US" sz="2400" dirty="0"/>
              <a:t>While a change in cardiomyocyte capacity might be a key anomaly, there are additional varieties in the extracellular framework's collagen turnover.</a:t>
            </a:r>
          </a:p>
        </p:txBody>
      </p:sp>
      <p:sp>
        <p:nvSpPr>
          <p:cNvPr id="4" name="TextBox 3"/>
          <p:cNvSpPr txBox="1"/>
          <p:nvPr/>
        </p:nvSpPr>
        <p:spPr>
          <a:xfrm>
            <a:off x="7784757" y="6354005"/>
            <a:ext cx="4975654" cy="369332"/>
          </a:xfrm>
          <a:prstGeom prst="rect">
            <a:avLst/>
          </a:prstGeom>
          <a:noFill/>
        </p:spPr>
        <p:txBody>
          <a:bodyPr wrap="square" rtlCol="0">
            <a:spAutoFit/>
          </a:bodyPr>
          <a:lstStyle/>
          <a:p>
            <a:r>
              <a:rPr lang="en-US" dirty="0" smtClean="0"/>
              <a:t>(Kirali et al., 2017)</a:t>
            </a:r>
            <a:endParaRPr lang="en-US" dirty="0"/>
          </a:p>
        </p:txBody>
      </p:sp>
    </p:spTree>
    <p:extLst>
      <p:ext uri="{BB962C8B-B14F-4D97-AF65-F5344CB8AC3E}">
        <p14:creationId xmlns:p14="http://schemas.microsoft.com/office/powerpoint/2010/main" val="12972011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Pathophysiology (Cellular Changes)</a:t>
            </a:r>
            <a:endParaRPr lang="en-US" dirty="0"/>
          </a:p>
        </p:txBody>
      </p:sp>
      <p:sp>
        <p:nvSpPr>
          <p:cNvPr id="3" name="Content Placeholder 2"/>
          <p:cNvSpPr>
            <a:spLocks noGrp="1"/>
          </p:cNvSpPr>
          <p:nvPr>
            <p:ph idx="1"/>
          </p:nvPr>
        </p:nvSpPr>
        <p:spPr>
          <a:xfrm>
            <a:off x="1154954" y="2603500"/>
            <a:ext cx="8825659" cy="2808759"/>
          </a:xfrm>
        </p:spPr>
        <p:txBody>
          <a:bodyPr/>
          <a:lstStyle/>
          <a:p>
            <a:r>
              <a:rPr lang="en-US" sz="2400" dirty="0" smtClean="0"/>
              <a:t>The cellular changes that occur in Heart Failure include.</a:t>
            </a:r>
          </a:p>
          <a:p>
            <a:pPr lvl="3">
              <a:buFont typeface="Wingdings" panose="05000000000000000000" pitchFamily="2" charset="2"/>
              <a:buChar char="q"/>
            </a:pPr>
            <a:r>
              <a:rPr lang="en-US" sz="2400" dirty="0"/>
              <a:t>abnormalities in calcium </a:t>
            </a:r>
            <a:r>
              <a:rPr lang="en-US" sz="2400" dirty="0" smtClean="0"/>
              <a:t>balance</a:t>
            </a:r>
          </a:p>
          <a:p>
            <a:pPr lvl="3">
              <a:buFont typeface="Wingdings" panose="05000000000000000000" pitchFamily="2" charset="2"/>
              <a:buChar char="q"/>
            </a:pPr>
            <a:r>
              <a:rPr lang="en-US" sz="2400" dirty="0" smtClean="0"/>
              <a:t>myocyte hypertrophy</a:t>
            </a:r>
          </a:p>
          <a:p>
            <a:pPr lvl="3">
              <a:buFont typeface="Wingdings" panose="05000000000000000000" pitchFamily="2" charset="2"/>
              <a:buChar char="q"/>
            </a:pPr>
            <a:r>
              <a:rPr lang="en-US" sz="2400" dirty="0"/>
              <a:t>cytoskeletal </a:t>
            </a:r>
            <a:r>
              <a:rPr lang="en-US" sz="2400" dirty="0" smtClean="0"/>
              <a:t>architecture changes</a:t>
            </a:r>
          </a:p>
          <a:p>
            <a:pPr lvl="3">
              <a:buFont typeface="Wingdings" panose="05000000000000000000" pitchFamily="2" charset="2"/>
              <a:buChar char="q"/>
            </a:pPr>
            <a:r>
              <a:rPr lang="en-US" sz="2400" dirty="0"/>
              <a:t>excitation-contraction coupling</a:t>
            </a:r>
            <a:endParaRPr lang="en-US" sz="2400" dirty="0" smtClean="0"/>
          </a:p>
          <a:p>
            <a:pPr marL="1371600" lvl="3" indent="0">
              <a:buNone/>
            </a:pPr>
            <a:endParaRPr lang="en-US" dirty="0" smtClean="0"/>
          </a:p>
          <a:p>
            <a:pPr lvl="3">
              <a:buFont typeface="Wingdings" panose="05000000000000000000" pitchFamily="2" charset="2"/>
              <a:buChar char="q"/>
            </a:pPr>
            <a:endParaRPr lang="en-US" dirty="0"/>
          </a:p>
        </p:txBody>
      </p:sp>
      <p:sp>
        <p:nvSpPr>
          <p:cNvPr id="4" name="TextBox 3"/>
          <p:cNvSpPr txBox="1"/>
          <p:nvPr/>
        </p:nvSpPr>
        <p:spPr>
          <a:xfrm>
            <a:off x="7428540" y="6335127"/>
            <a:ext cx="4975654" cy="646331"/>
          </a:xfrm>
          <a:prstGeom prst="rect">
            <a:avLst/>
          </a:prstGeom>
          <a:noFill/>
        </p:spPr>
        <p:txBody>
          <a:bodyPr wrap="square" rtlCol="0">
            <a:spAutoFit/>
          </a:bodyPr>
          <a:lstStyle/>
          <a:p>
            <a:r>
              <a:rPr lang="en-US" dirty="0" smtClean="0"/>
              <a:t>(Kirali et al., 2017)</a:t>
            </a:r>
          </a:p>
          <a:p>
            <a:endParaRPr lang="en-US" dirty="0"/>
          </a:p>
        </p:txBody>
      </p:sp>
    </p:spTree>
    <p:extLst>
      <p:ext uri="{BB962C8B-B14F-4D97-AF65-F5344CB8AC3E}">
        <p14:creationId xmlns:p14="http://schemas.microsoft.com/office/powerpoint/2010/main" val="20254129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Role of Nurses in Heart failure</a:t>
            </a:r>
            <a:endParaRPr lang="en-US" dirty="0"/>
          </a:p>
        </p:txBody>
      </p:sp>
      <p:sp>
        <p:nvSpPr>
          <p:cNvPr id="3" name="Content Placeholder 2"/>
          <p:cNvSpPr>
            <a:spLocks noGrp="1"/>
          </p:cNvSpPr>
          <p:nvPr>
            <p:ph idx="1"/>
          </p:nvPr>
        </p:nvSpPr>
        <p:spPr/>
        <p:txBody>
          <a:bodyPr/>
          <a:lstStyle/>
          <a:p>
            <a:r>
              <a:rPr lang="en-US" dirty="0" smtClean="0"/>
              <a:t>Quick triage to the required and appropriate environment for maximum care.</a:t>
            </a:r>
          </a:p>
          <a:p>
            <a:r>
              <a:rPr lang="en-US" dirty="0"/>
              <a:t>Objective evaluation of changes in signs and symptoms that indicate a reaction to treatment</a:t>
            </a:r>
            <a:r>
              <a:rPr lang="en-US" dirty="0" smtClean="0"/>
              <a:t>.</a:t>
            </a:r>
          </a:p>
          <a:p>
            <a:r>
              <a:rPr lang="en-US" dirty="0"/>
              <a:t>Discharge planning and relation to the multidisciplinary programme for disease </a:t>
            </a:r>
            <a:r>
              <a:rPr lang="en-US" dirty="0" smtClean="0"/>
              <a:t>management</a:t>
            </a:r>
          </a:p>
          <a:p>
            <a:r>
              <a:rPr lang="en-US" dirty="0"/>
              <a:t>The patient's distress should be handled by answering questions immediately and presenting the patient and family with accurate details.</a:t>
            </a:r>
          </a:p>
        </p:txBody>
      </p:sp>
      <p:sp>
        <p:nvSpPr>
          <p:cNvPr id="4" name="TextBox 3"/>
          <p:cNvSpPr txBox="1"/>
          <p:nvPr/>
        </p:nvSpPr>
        <p:spPr>
          <a:xfrm>
            <a:off x="9020432" y="6252519"/>
            <a:ext cx="3468130" cy="369332"/>
          </a:xfrm>
          <a:prstGeom prst="rect">
            <a:avLst/>
          </a:prstGeom>
          <a:noFill/>
        </p:spPr>
        <p:txBody>
          <a:bodyPr wrap="square" rtlCol="0">
            <a:spAutoFit/>
          </a:bodyPr>
          <a:lstStyle/>
          <a:p>
            <a:r>
              <a:rPr lang="en-US" dirty="0" smtClean="0"/>
              <a:t>Riley, 2015, p. 124</a:t>
            </a:r>
            <a:endParaRPr lang="en-US" dirty="0"/>
          </a:p>
        </p:txBody>
      </p:sp>
    </p:spTree>
    <p:extLst>
      <p:ext uri="{BB962C8B-B14F-4D97-AF65-F5344CB8AC3E}">
        <p14:creationId xmlns:p14="http://schemas.microsoft.com/office/powerpoint/2010/main" val="2000807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Management of Heart Failure</a:t>
            </a:r>
            <a:endParaRPr lang="en-US" dirty="0"/>
          </a:p>
        </p:txBody>
      </p:sp>
      <p:sp>
        <p:nvSpPr>
          <p:cNvPr id="3" name="Content Placeholder 2"/>
          <p:cNvSpPr>
            <a:spLocks noGrp="1"/>
          </p:cNvSpPr>
          <p:nvPr>
            <p:ph idx="1"/>
          </p:nvPr>
        </p:nvSpPr>
        <p:spPr>
          <a:xfrm>
            <a:off x="963826" y="2397211"/>
            <a:ext cx="9016787" cy="3622589"/>
          </a:xfrm>
        </p:spPr>
        <p:txBody>
          <a:bodyPr>
            <a:normAutofit fontScale="92500"/>
          </a:bodyPr>
          <a:lstStyle/>
          <a:p>
            <a:r>
              <a:rPr lang="en-US" dirty="0" smtClean="0"/>
              <a:t>Main goals during treatment:</a:t>
            </a:r>
          </a:p>
          <a:p>
            <a:pPr marL="400050" indent="-400050">
              <a:buFont typeface="+mj-lt"/>
              <a:buAutoNum type="romanLcPeriod"/>
            </a:pPr>
            <a:r>
              <a:rPr lang="en-US" dirty="0" smtClean="0"/>
              <a:t> Improve the rate of prognosis among patients and lower the mortality rate.</a:t>
            </a:r>
          </a:p>
          <a:p>
            <a:pPr marL="400050" indent="-400050">
              <a:buFont typeface="+mj-lt"/>
              <a:buAutoNum type="romanLcPeriod"/>
            </a:pPr>
            <a:r>
              <a:rPr lang="en-US" dirty="0" smtClean="0"/>
              <a:t>Alleviating the symptoms that come with HF and lower the morbidity</a:t>
            </a:r>
            <a:endParaRPr lang="en-US" dirty="0"/>
          </a:p>
          <a:p>
            <a:pPr lvl="1">
              <a:buFont typeface="Wingdings" panose="05000000000000000000" pitchFamily="2" charset="2"/>
              <a:buChar char="ü"/>
            </a:pPr>
            <a:r>
              <a:rPr lang="en-US" dirty="0" smtClean="0"/>
              <a:t>Morbidity is lowered by slowing or reversing the peripheral and cardiac dysfunction.</a:t>
            </a:r>
          </a:p>
          <a:p>
            <a:pPr marL="57150" indent="0">
              <a:buNone/>
            </a:pPr>
            <a:r>
              <a:rPr lang="en-US" dirty="0" smtClean="0"/>
              <a:t>Measures taken include:</a:t>
            </a:r>
          </a:p>
          <a:p>
            <a:pPr indent="-285750">
              <a:buFont typeface="Wingdings" panose="05000000000000000000" pitchFamily="2" charset="2"/>
              <a:buChar char="v"/>
            </a:pPr>
            <a:r>
              <a:rPr lang="en-US" dirty="0" smtClean="0"/>
              <a:t>Monitoring oxygen levels</a:t>
            </a:r>
          </a:p>
          <a:p>
            <a:pPr indent="-285750">
              <a:buFont typeface="Wingdings" panose="05000000000000000000" pitchFamily="2" charset="2"/>
              <a:buChar char="v"/>
            </a:pPr>
            <a:r>
              <a:rPr lang="en-US" dirty="0"/>
              <a:t>noninvasive positive pressure </a:t>
            </a:r>
            <a:r>
              <a:rPr lang="en-US" dirty="0" smtClean="0"/>
              <a:t>ventilation should be provided when required.</a:t>
            </a:r>
          </a:p>
          <a:p>
            <a:pPr indent="-285750">
              <a:buFont typeface="Wingdings" panose="05000000000000000000" pitchFamily="2" charset="2"/>
              <a:buChar char="v"/>
            </a:pPr>
            <a:r>
              <a:rPr lang="en-US" dirty="0" smtClean="0"/>
              <a:t>Use of pharmacological agents such as diuretics and </a:t>
            </a:r>
            <a:r>
              <a:rPr lang="en-US" dirty="0"/>
              <a:t>Beta-adrenergic </a:t>
            </a:r>
            <a:r>
              <a:rPr lang="en-US" dirty="0" smtClean="0"/>
              <a:t>blockers</a:t>
            </a:r>
          </a:p>
          <a:p>
            <a:pPr marL="57150" indent="0">
              <a:buNone/>
            </a:pPr>
            <a:r>
              <a:rPr lang="en-US" dirty="0"/>
              <a:t> </a:t>
            </a:r>
            <a:r>
              <a:rPr lang="en-US" dirty="0" smtClean="0"/>
              <a:t>                                                                                      </a:t>
            </a:r>
            <a:r>
              <a:rPr lang="pt-BR" dirty="0"/>
              <a:t>(Inamdar &amp; Inamdar, 2016, p. 7</a:t>
            </a:r>
            <a:r>
              <a:rPr lang="pt-BR" dirty="0" smtClean="0"/>
              <a:t>)</a:t>
            </a:r>
            <a:endParaRPr lang="en-US" dirty="0"/>
          </a:p>
        </p:txBody>
      </p:sp>
    </p:spTree>
    <p:extLst>
      <p:ext uri="{BB962C8B-B14F-4D97-AF65-F5344CB8AC3E}">
        <p14:creationId xmlns:p14="http://schemas.microsoft.com/office/powerpoint/2010/main" val="22474473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3105" y="630652"/>
            <a:ext cx="6588614" cy="1735667"/>
          </a:xfrm>
        </p:spPr>
        <p:txBody>
          <a:bodyPr/>
          <a:lstStyle/>
          <a:p>
            <a:r>
              <a:rPr lang="en-US" b="1" dirty="0" smtClean="0">
                <a:solidFill>
                  <a:schemeClr val="tx1">
                    <a:lumMod val="95000"/>
                    <a:lumOff val="5000"/>
                  </a:schemeClr>
                </a:solidFill>
              </a:rPr>
              <a:t>Genetics and Heart Failure</a:t>
            </a:r>
            <a:endParaRPr lang="en-US" b="1" dirty="0">
              <a:solidFill>
                <a:schemeClr val="tx1">
                  <a:lumMod val="95000"/>
                  <a:lumOff val="5000"/>
                </a:schemeClr>
              </a:solidFill>
            </a:endParaRPr>
          </a:p>
        </p:txBody>
      </p:sp>
      <p:sp>
        <p:nvSpPr>
          <p:cNvPr id="4" name="Text Placeholder 3"/>
          <p:cNvSpPr>
            <a:spLocks noGrp="1"/>
          </p:cNvSpPr>
          <p:nvPr>
            <p:ph type="body" sz="half" idx="2"/>
          </p:nvPr>
        </p:nvSpPr>
        <p:spPr>
          <a:xfrm>
            <a:off x="883105" y="3212756"/>
            <a:ext cx="10929954" cy="3645243"/>
          </a:xfrm>
        </p:spPr>
        <p:txBody>
          <a:bodyPr>
            <a:normAutofit/>
          </a:bodyPr>
          <a:lstStyle/>
          <a:p>
            <a:pPr marL="342900" indent="-342900">
              <a:buFont typeface="Wingdings" panose="05000000000000000000" pitchFamily="2" charset="2"/>
              <a:buChar char="q"/>
            </a:pPr>
            <a:r>
              <a:rPr lang="en-US" sz="2400" dirty="0" smtClean="0">
                <a:solidFill>
                  <a:schemeClr val="tx1">
                    <a:lumMod val="95000"/>
                    <a:lumOff val="5000"/>
                  </a:schemeClr>
                </a:solidFill>
              </a:rPr>
              <a:t>There is a clear linkage between gene mutations and heart failure.</a:t>
            </a:r>
          </a:p>
          <a:p>
            <a:pPr marL="342900" indent="-342900">
              <a:buFont typeface="Wingdings" panose="05000000000000000000" pitchFamily="2" charset="2"/>
              <a:buChar char="q"/>
            </a:pPr>
            <a:r>
              <a:rPr lang="en-US" sz="2400" dirty="0" smtClean="0">
                <a:solidFill>
                  <a:schemeClr val="tx1">
                    <a:lumMod val="95000"/>
                    <a:lumOff val="5000"/>
                  </a:schemeClr>
                </a:solidFill>
              </a:rPr>
              <a:t>The genetic predisposition (underlying genetic mutations and variants) determine the risks and the course of HF.</a:t>
            </a:r>
          </a:p>
          <a:p>
            <a:pPr marL="342900" indent="-342900">
              <a:buFont typeface="Wingdings" panose="05000000000000000000" pitchFamily="2" charset="2"/>
              <a:buChar char="q"/>
            </a:pPr>
            <a:r>
              <a:rPr lang="en-US" sz="2400" dirty="0">
                <a:solidFill>
                  <a:schemeClr val="tx1">
                    <a:lumMod val="95000"/>
                    <a:lumOff val="5000"/>
                  </a:schemeClr>
                </a:solidFill>
              </a:rPr>
              <a:t>H</a:t>
            </a:r>
            <a:r>
              <a:rPr lang="en-US" sz="2400" dirty="0" smtClean="0">
                <a:solidFill>
                  <a:schemeClr val="tx1">
                    <a:lumMod val="95000"/>
                    <a:lumOff val="5000"/>
                  </a:schemeClr>
                </a:solidFill>
              </a:rPr>
              <a:t>ighly </a:t>
            </a:r>
            <a:r>
              <a:rPr lang="en-US" sz="2400" dirty="0">
                <a:solidFill>
                  <a:schemeClr val="tx1">
                    <a:lumMod val="95000"/>
                    <a:lumOff val="5000"/>
                  </a:schemeClr>
                </a:solidFill>
              </a:rPr>
              <a:t>heterogeneous and </a:t>
            </a:r>
            <a:r>
              <a:rPr lang="en-US" sz="2400" dirty="0" smtClean="0">
                <a:solidFill>
                  <a:schemeClr val="tx1">
                    <a:lumMod val="95000"/>
                    <a:lumOff val="5000"/>
                  </a:schemeClr>
                </a:solidFill>
              </a:rPr>
              <a:t>complex is </a:t>
            </a:r>
            <a:r>
              <a:rPr lang="en-US" sz="2400" dirty="0">
                <a:solidFill>
                  <a:schemeClr val="tx1">
                    <a:lumMod val="95000"/>
                    <a:lumOff val="5000"/>
                  </a:schemeClr>
                </a:solidFill>
              </a:rPr>
              <a:t>genetic contribution to heart failure</a:t>
            </a:r>
            <a:r>
              <a:rPr lang="en-US" sz="2400" dirty="0" smtClean="0">
                <a:solidFill>
                  <a:schemeClr val="tx1">
                    <a:lumMod val="95000"/>
                    <a:lumOff val="5000"/>
                  </a:schemeClr>
                </a:solidFill>
              </a:rPr>
              <a:t>.</a:t>
            </a:r>
          </a:p>
          <a:p>
            <a:pPr marL="342900" indent="-342900">
              <a:buFont typeface="Wingdings" panose="05000000000000000000" pitchFamily="2" charset="2"/>
              <a:buChar char="q"/>
            </a:pPr>
            <a:r>
              <a:rPr lang="en-US" sz="2400" dirty="0">
                <a:solidFill>
                  <a:schemeClr val="tx1">
                    <a:lumMod val="95000"/>
                    <a:lumOff val="5000"/>
                  </a:schemeClr>
                </a:solidFill>
              </a:rPr>
              <a:t>Genetic counseling is recommended and essential for any patient with a likely inherited syndrome of heart failure</a:t>
            </a:r>
            <a:r>
              <a:rPr lang="en-US" sz="2400" dirty="0" smtClean="0">
                <a:solidFill>
                  <a:schemeClr val="tx1">
                    <a:lumMod val="95000"/>
                    <a:lumOff val="5000"/>
                  </a:schemeClr>
                </a:solidFill>
              </a:rPr>
              <a:t>.</a:t>
            </a:r>
          </a:p>
          <a:p>
            <a:r>
              <a:rPr lang="en-US" sz="2400" dirty="0" smtClean="0">
                <a:solidFill>
                  <a:schemeClr val="tx1">
                    <a:lumMod val="95000"/>
                    <a:lumOff val="5000"/>
                  </a:schemeClr>
                </a:solidFill>
              </a:rPr>
              <a:t>													</a:t>
            </a:r>
            <a:r>
              <a:rPr lang="en-US" sz="2400" dirty="0" err="1" smtClean="0">
                <a:solidFill>
                  <a:schemeClr val="tx1">
                    <a:lumMod val="95000"/>
                    <a:lumOff val="5000"/>
                  </a:schemeClr>
                </a:solidFill>
              </a:rPr>
              <a:t>Czepluch</a:t>
            </a:r>
            <a:r>
              <a:rPr lang="en-US" sz="2400" dirty="0" smtClean="0">
                <a:solidFill>
                  <a:schemeClr val="tx1">
                    <a:lumMod val="95000"/>
                    <a:lumOff val="5000"/>
                  </a:schemeClr>
                </a:solidFill>
              </a:rPr>
              <a:t> et al., 2018, p. 211</a:t>
            </a:r>
            <a:endParaRPr lang="en-US" sz="2400" dirty="0">
              <a:solidFill>
                <a:schemeClr val="tx1">
                  <a:lumMod val="95000"/>
                  <a:lumOff val="5000"/>
                </a:schemeClr>
              </a:solidFill>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71719" y="384289"/>
            <a:ext cx="4720281" cy="2618088"/>
          </a:xfrm>
          <a:prstGeom prst="rect">
            <a:avLst/>
          </a:prstGeom>
        </p:spPr>
      </p:pic>
    </p:spTree>
    <p:extLst>
      <p:ext uri="{BB962C8B-B14F-4D97-AF65-F5344CB8AC3E}">
        <p14:creationId xmlns:p14="http://schemas.microsoft.com/office/powerpoint/2010/main" val="42190282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2403" y="605938"/>
            <a:ext cx="4306732" cy="2087835"/>
          </a:xfrm>
        </p:spPr>
        <p:txBody>
          <a:bodyPr>
            <a:normAutofit/>
          </a:bodyPr>
          <a:lstStyle/>
          <a:p>
            <a:r>
              <a:rPr lang="en-US" sz="3200" dirty="0"/>
              <a:t>P</a:t>
            </a:r>
            <a:r>
              <a:rPr lang="en-US" sz="3200" dirty="0" smtClean="0"/>
              <a:t>atient </a:t>
            </a:r>
            <a:r>
              <a:rPr lang="en-US" sz="3200" dirty="0"/>
              <a:t>E</a:t>
            </a:r>
            <a:r>
              <a:rPr lang="en-US" sz="3200" dirty="0" smtClean="0"/>
              <a:t>ducation </a:t>
            </a:r>
            <a:r>
              <a:rPr lang="en-US" sz="3200" dirty="0"/>
              <a:t>for </a:t>
            </a:r>
            <a:r>
              <a:rPr lang="en-US" sz="3200" dirty="0" smtClean="0"/>
              <a:t>Management</a:t>
            </a:r>
            <a:endParaRPr lang="en-US" sz="3200" dirty="0"/>
          </a:p>
        </p:txBody>
      </p:sp>
      <p:sp>
        <p:nvSpPr>
          <p:cNvPr id="4" name="Text Placeholder 3"/>
          <p:cNvSpPr>
            <a:spLocks noGrp="1"/>
          </p:cNvSpPr>
          <p:nvPr>
            <p:ph type="body" sz="half" idx="2"/>
          </p:nvPr>
        </p:nvSpPr>
        <p:spPr>
          <a:xfrm>
            <a:off x="512403" y="2693773"/>
            <a:ext cx="5122277" cy="3738276"/>
          </a:xfrm>
        </p:spPr>
        <p:txBody>
          <a:bodyPr>
            <a:normAutofit/>
          </a:bodyPr>
          <a:lstStyle/>
          <a:p>
            <a:pPr marL="457200" indent="-457200">
              <a:buAutoNum type="arabicPeriod"/>
            </a:pPr>
            <a:r>
              <a:rPr lang="en-US" sz="2000" dirty="0" smtClean="0"/>
              <a:t>Diet and Nutrition</a:t>
            </a:r>
          </a:p>
          <a:p>
            <a:pPr marL="457200" indent="-457200">
              <a:buAutoNum type="arabicPeriod"/>
            </a:pPr>
            <a:r>
              <a:rPr lang="en-US" sz="2000" dirty="0" smtClean="0"/>
              <a:t>Rest and Exercise</a:t>
            </a:r>
          </a:p>
          <a:p>
            <a:pPr marL="457200" indent="-457200">
              <a:buAutoNum type="arabicPeriod"/>
            </a:pPr>
            <a:r>
              <a:rPr lang="en-US" sz="2000" dirty="0" smtClean="0"/>
              <a:t>Improve self-care behavior</a:t>
            </a:r>
          </a:p>
          <a:p>
            <a:pPr marL="457200" indent="-457200">
              <a:buAutoNum type="arabicPeriod"/>
            </a:pPr>
            <a:r>
              <a:rPr lang="en-US" sz="2000" dirty="0" smtClean="0"/>
              <a:t>Avoiding Tobacco</a:t>
            </a:r>
          </a:p>
          <a:p>
            <a:pPr marL="457200" indent="-457200">
              <a:buAutoNum type="arabicPeriod"/>
            </a:pPr>
            <a:r>
              <a:rPr lang="en-US" sz="2000" dirty="0" smtClean="0"/>
              <a:t>Drug Counselling</a:t>
            </a:r>
            <a:endParaRPr lang="en-US" sz="20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34680" y="0"/>
            <a:ext cx="6351373" cy="388366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34680" y="3887298"/>
            <a:ext cx="6153056" cy="2544751"/>
          </a:xfrm>
          <a:prstGeom prst="rect">
            <a:avLst/>
          </a:prstGeom>
        </p:spPr>
      </p:pic>
    </p:spTree>
    <p:extLst>
      <p:ext uri="{BB962C8B-B14F-4D97-AF65-F5344CB8AC3E}">
        <p14:creationId xmlns:p14="http://schemas.microsoft.com/office/powerpoint/2010/main" val="6796430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397" y="469557"/>
            <a:ext cx="9620137" cy="2323069"/>
          </a:xfrm>
        </p:spPr>
        <p:txBody>
          <a:bodyPr/>
          <a:lstStyle/>
          <a:p>
            <a:r>
              <a:rPr lang="en-US" dirty="0" smtClean="0"/>
              <a:t>Culture and Religion</a:t>
            </a:r>
            <a:endParaRPr lang="en-US" dirty="0"/>
          </a:p>
        </p:txBody>
      </p:sp>
      <p:sp>
        <p:nvSpPr>
          <p:cNvPr id="4" name="Text Placeholder 3"/>
          <p:cNvSpPr>
            <a:spLocks noGrp="1"/>
          </p:cNvSpPr>
          <p:nvPr>
            <p:ph type="body" sz="half" idx="2"/>
          </p:nvPr>
        </p:nvSpPr>
        <p:spPr>
          <a:xfrm>
            <a:off x="685397" y="3015049"/>
            <a:ext cx="11300655" cy="3286897"/>
          </a:xfrm>
        </p:spPr>
        <p:txBody>
          <a:bodyPr>
            <a:normAutofit/>
          </a:bodyPr>
          <a:lstStyle/>
          <a:p>
            <a:r>
              <a:rPr lang="en-US" sz="2000" dirty="0" smtClean="0">
                <a:solidFill>
                  <a:schemeClr val="tx1">
                    <a:lumMod val="95000"/>
                    <a:lumOff val="5000"/>
                  </a:schemeClr>
                </a:solidFill>
              </a:rPr>
              <a:t>When handling patients with heart attack, it is important to take into consideration their culture and spirituality.</a:t>
            </a:r>
          </a:p>
          <a:p>
            <a:r>
              <a:rPr lang="en-US" sz="2000" dirty="0" smtClean="0">
                <a:solidFill>
                  <a:schemeClr val="tx1">
                    <a:lumMod val="95000"/>
                    <a:lumOff val="5000"/>
                  </a:schemeClr>
                </a:solidFill>
              </a:rPr>
              <a:t>In order to do this various steps must be taken. These include:</a:t>
            </a:r>
          </a:p>
          <a:p>
            <a:pPr marL="2171700" lvl="4" indent="-342900">
              <a:buFont typeface="Wingdings" panose="05000000000000000000" pitchFamily="2" charset="2"/>
              <a:buChar char="ü"/>
            </a:pPr>
            <a:r>
              <a:rPr lang="en-US" sz="2000" dirty="0">
                <a:solidFill>
                  <a:schemeClr val="tx1">
                    <a:lumMod val="95000"/>
                    <a:lumOff val="5000"/>
                  </a:schemeClr>
                </a:solidFill>
              </a:rPr>
              <a:t>Motivating families to engage in decision-making on </a:t>
            </a:r>
            <a:r>
              <a:rPr lang="en-US" sz="2000" dirty="0" smtClean="0">
                <a:solidFill>
                  <a:schemeClr val="tx1">
                    <a:lumMod val="95000"/>
                    <a:lumOff val="5000"/>
                  </a:schemeClr>
                </a:solidFill>
              </a:rPr>
              <a:t>wellness</a:t>
            </a:r>
          </a:p>
          <a:p>
            <a:pPr marL="2171700" lvl="4" indent="-342900">
              <a:buFont typeface="Wingdings" panose="05000000000000000000" pitchFamily="2" charset="2"/>
              <a:buChar char="ü"/>
            </a:pPr>
            <a:r>
              <a:rPr lang="en-US" sz="2000" dirty="0">
                <a:solidFill>
                  <a:schemeClr val="tx1">
                    <a:lumMod val="95000"/>
                    <a:lumOff val="5000"/>
                  </a:schemeClr>
                </a:solidFill>
              </a:rPr>
              <a:t>Incorporating principles unique to culture into health </a:t>
            </a:r>
            <a:r>
              <a:rPr lang="en-US" sz="2000" dirty="0" smtClean="0">
                <a:solidFill>
                  <a:schemeClr val="tx1">
                    <a:lumMod val="95000"/>
                    <a:lumOff val="5000"/>
                  </a:schemeClr>
                </a:solidFill>
              </a:rPr>
              <a:t>promotion</a:t>
            </a:r>
          </a:p>
          <a:p>
            <a:pPr marL="2171700" lvl="4" indent="-342900">
              <a:buFont typeface="Wingdings" panose="05000000000000000000" pitchFamily="2" charset="2"/>
              <a:buChar char="ü"/>
            </a:pPr>
            <a:r>
              <a:rPr lang="en-US" sz="2000" dirty="0">
                <a:solidFill>
                  <a:schemeClr val="tx1">
                    <a:lumMod val="95000"/>
                    <a:lumOff val="5000"/>
                  </a:schemeClr>
                </a:solidFill>
              </a:rPr>
              <a:t>Giving support for cultural sensitivity</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1674" y="469558"/>
            <a:ext cx="6204379" cy="2323069"/>
          </a:xfrm>
          <a:prstGeom prst="rect">
            <a:avLst/>
          </a:prstGeom>
        </p:spPr>
      </p:pic>
    </p:spTree>
    <p:extLst>
      <p:ext uri="{BB962C8B-B14F-4D97-AF65-F5344CB8AC3E}">
        <p14:creationId xmlns:p14="http://schemas.microsoft.com/office/powerpoint/2010/main" val="30735222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Heart Failure in Children</a:t>
            </a:r>
            <a:endParaRPr lang="en-US" dirty="0"/>
          </a:p>
        </p:txBody>
      </p:sp>
      <p:sp>
        <p:nvSpPr>
          <p:cNvPr id="3" name="Content Placeholder 2"/>
          <p:cNvSpPr>
            <a:spLocks noGrp="1"/>
          </p:cNvSpPr>
          <p:nvPr>
            <p:ph idx="1"/>
          </p:nvPr>
        </p:nvSpPr>
        <p:spPr>
          <a:xfrm>
            <a:off x="1154954" y="2603500"/>
            <a:ext cx="8825659" cy="4254500"/>
          </a:xfrm>
        </p:spPr>
        <p:txBody>
          <a:bodyPr>
            <a:normAutofit/>
          </a:bodyPr>
          <a:lstStyle/>
          <a:p>
            <a:r>
              <a:rPr lang="en-US" dirty="0" smtClean="0"/>
              <a:t>When HF occurs in children it is caused mainly by congenital heart defects that the child is born with.</a:t>
            </a:r>
          </a:p>
          <a:p>
            <a:r>
              <a:rPr lang="en-US" dirty="0" smtClean="0"/>
              <a:t>Infections and other medical issues may also lead to a heart attack.</a:t>
            </a:r>
          </a:p>
          <a:p>
            <a:r>
              <a:rPr lang="en-US" dirty="0" smtClean="0"/>
              <a:t>Such a heart failure may affect the left or right side of the heart.</a:t>
            </a:r>
          </a:p>
          <a:p>
            <a:pPr marL="0" indent="0">
              <a:buNone/>
            </a:pPr>
            <a:r>
              <a:rPr lang="en-US" dirty="0" smtClean="0"/>
              <a:t>	Symptoms include:</a:t>
            </a:r>
          </a:p>
          <a:p>
            <a:pPr lvl="2">
              <a:buFont typeface="Wingdings" panose="05000000000000000000" pitchFamily="2" charset="2"/>
              <a:buChar char="§"/>
            </a:pPr>
            <a:r>
              <a:rPr lang="en-US" sz="1600" dirty="0" smtClean="0"/>
              <a:t>Poor growth</a:t>
            </a:r>
          </a:p>
          <a:p>
            <a:pPr lvl="2">
              <a:buFont typeface="Wingdings" panose="05000000000000000000" pitchFamily="2" charset="2"/>
              <a:buChar char="§"/>
            </a:pPr>
            <a:r>
              <a:rPr lang="en-US" sz="1600" dirty="0" smtClean="0"/>
              <a:t>Heavy breathing</a:t>
            </a:r>
          </a:p>
          <a:p>
            <a:pPr lvl="2">
              <a:buFont typeface="Wingdings" panose="05000000000000000000" pitchFamily="2" charset="2"/>
              <a:buChar char="§"/>
            </a:pPr>
            <a:r>
              <a:rPr lang="en-US" sz="1600" dirty="0" smtClean="0"/>
              <a:t>Falling asleep during meals</a:t>
            </a:r>
          </a:p>
          <a:p>
            <a:pPr lvl="2">
              <a:buFont typeface="Wingdings" panose="05000000000000000000" pitchFamily="2" charset="2"/>
              <a:buChar char="§"/>
            </a:pPr>
            <a:r>
              <a:rPr lang="en-US" sz="1600" dirty="0" smtClean="0"/>
              <a:t>Swelling of limbs</a:t>
            </a:r>
          </a:p>
          <a:p>
            <a:pPr marL="800100" lvl="2" indent="0">
              <a:buNone/>
            </a:pPr>
            <a:r>
              <a:rPr lang="en-US" sz="1600" dirty="0" smtClean="0"/>
              <a:t>                                                                                </a:t>
            </a:r>
            <a:r>
              <a:rPr lang="en-US" dirty="0" smtClean="0"/>
              <a:t>(Boston children hospital, </a:t>
            </a:r>
            <a:r>
              <a:rPr lang="en-US" dirty="0" err="1" smtClean="0"/>
              <a:t>n.d.</a:t>
            </a:r>
            <a:r>
              <a:rPr lang="en-US" dirty="0"/>
              <a:t>)</a:t>
            </a:r>
            <a:endParaRPr lang="en-US" dirty="0" smtClean="0"/>
          </a:p>
          <a:p>
            <a:pPr marL="0" indent="0">
              <a:buNone/>
            </a:pPr>
            <a:endParaRPr lang="en-US" dirty="0"/>
          </a:p>
        </p:txBody>
      </p:sp>
    </p:spTree>
    <p:extLst>
      <p:ext uri="{BB962C8B-B14F-4D97-AF65-F5344CB8AC3E}">
        <p14:creationId xmlns:p14="http://schemas.microsoft.com/office/powerpoint/2010/main" val="1242499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a:xfrm>
            <a:off x="469558" y="1878227"/>
            <a:ext cx="11516496" cy="4979773"/>
          </a:xfrm>
        </p:spPr>
        <p:txBody>
          <a:bodyPr>
            <a:normAutofit/>
          </a:bodyPr>
          <a:lstStyle/>
          <a:p>
            <a:r>
              <a:rPr lang="en-US" dirty="0" smtClean="0">
                <a:solidFill>
                  <a:schemeClr val="tx1"/>
                </a:solidFill>
              </a:rPr>
              <a:t>Boston </a:t>
            </a:r>
            <a:r>
              <a:rPr lang="en-US" dirty="0">
                <a:solidFill>
                  <a:schemeClr val="tx1"/>
                </a:solidFill>
              </a:rPr>
              <a:t>children hospital. (n.d.). </a:t>
            </a:r>
            <a:r>
              <a:rPr lang="en-US" i="1" dirty="0">
                <a:solidFill>
                  <a:schemeClr val="tx1"/>
                </a:solidFill>
              </a:rPr>
              <a:t>Heart failure in children</a:t>
            </a:r>
            <a:r>
              <a:rPr lang="en-US" dirty="0">
                <a:solidFill>
                  <a:schemeClr val="tx1"/>
                </a:solidFill>
              </a:rPr>
              <a:t>. Boston Children's Hospital. </a:t>
            </a:r>
            <a:r>
              <a:rPr lang="en-US" dirty="0">
                <a:solidFill>
                  <a:schemeClr val="tx1"/>
                </a:solidFill>
                <a:hlinkClick r:id="rId2"/>
              </a:rPr>
              <a:t>https://www.childrenshospital.org/conditions-and-treatments/conditions/h/heart-failure</a:t>
            </a:r>
            <a:endParaRPr lang="en-US" dirty="0">
              <a:solidFill>
                <a:schemeClr val="tx1"/>
              </a:solidFill>
            </a:endParaRPr>
          </a:p>
          <a:p>
            <a:r>
              <a:rPr lang="en-US" dirty="0" err="1">
                <a:solidFill>
                  <a:schemeClr val="tx1"/>
                </a:solidFill>
              </a:rPr>
              <a:t>Czepluch</a:t>
            </a:r>
            <a:r>
              <a:rPr lang="en-US" dirty="0">
                <a:solidFill>
                  <a:schemeClr val="tx1"/>
                </a:solidFill>
              </a:rPr>
              <a:t>, F. S., </a:t>
            </a:r>
            <a:r>
              <a:rPr lang="en-US" dirty="0" err="1">
                <a:solidFill>
                  <a:schemeClr val="tx1"/>
                </a:solidFill>
              </a:rPr>
              <a:t>Wollnik</a:t>
            </a:r>
            <a:r>
              <a:rPr lang="en-US" dirty="0">
                <a:solidFill>
                  <a:schemeClr val="tx1"/>
                </a:solidFill>
              </a:rPr>
              <a:t>, B., &amp; </a:t>
            </a:r>
            <a:r>
              <a:rPr lang="en-US" dirty="0" err="1">
                <a:solidFill>
                  <a:schemeClr val="tx1"/>
                </a:solidFill>
              </a:rPr>
              <a:t>Hasenfuß</a:t>
            </a:r>
            <a:r>
              <a:rPr lang="en-US" dirty="0">
                <a:solidFill>
                  <a:schemeClr val="tx1"/>
                </a:solidFill>
              </a:rPr>
              <a:t>, G. (2018). Genetic determinants of heart failure: Facts and numbers. </a:t>
            </a:r>
            <a:r>
              <a:rPr lang="en-US" i="1" dirty="0">
                <a:solidFill>
                  <a:schemeClr val="tx1"/>
                </a:solidFill>
              </a:rPr>
              <a:t>ESC Heart Failure</a:t>
            </a:r>
            <a:r>
              <a:rPr lang="en-US" dirty="0">
                <a:solidFill>
                  <a:schemeClr val="tx1"/>
                </a:solidFill>
              </a:rPr>
              <a:t>, </a:t>
            </a:r>
            <a:r>
              <a:rPr lang="en-US" i="1" dirty="0">
                <a:solidFill>
                  <a:schemeClr val="tx1"/>
                </a:solidFill>
              </a:rPr>
              <a:t>5</a:t>
            </a:r>
            <a:r>
              <a:rPr lang="en-US" dirty="0">
                <a:solidFill>
                  <a:schemeClr val="tx1"/>
                </a:solidFill>
              </a:rPr>
              <a:t>(3), 211-217. </a:t>
            </a:r>
            <a:r>
              <a:rPr lang="en-US" dirty="0">
                <a:solidFill>
                  <a:schemeClr val="tx1"/>
                </a:solidFill>
                <a:hlinkClick r:id="rId3"/>
              </a:rPr>
              <a:t>https://doi.org/10.1002/ehf2.12267</a:t>
            </a:r>
            <a:endParaRPr lang="en-US" dirty="0">
              <a:solidFill>
                <a:schemeClr val="tx1"/>
              </a:solidFill>
            </a:endParaRPr>
          </a:p>
          <a:p>
            <a:r>
              <a:rPr lang="en-US" dirty="0" err="1">
                <a:solidFill>
                  <a:schemeClr val="tx1"/>
                </a:solidFill>
              </a:rPr>
              <a:t>Inamdar</a:t>
            </a:r>
            <a:r>
              <a:rPr lang="en-US" dirty="0">
                <a:solidFill>
                  <a:schemeClr val="tx1"/>
                </a:solidFill>
              </a:rPr>
              <a:t>, A., &amp; </a:t>
            </a:r>
            <a:r>
              <a:rPr lang="en-US" dirty="0" err="1">
                <a:solidFill>
                  <a:schemeClr val="tx1"/>
                </a:solidFill>
              </a:rPr>
              <a:t>Inamdar</a:t>
            </a:r>
            <a:r>
              <a:rPr lang="en-US" dirty="0">
                <a:solidFill>
                  <a:schemeClr val="tx1"/>
                </a:solidFill>
              </a:rPr>
              <a:t>, A. (2016). Heart failure: Diagnosis, management and utilization. </a:t>
            </a:r>
            <a:r>
              <a:rPr lang="en-US" i="1" dirty="0">
                <a:solidFill>
                  <a:schemeClr val="tx1"/>
                </a:solidFill>
              </a:rPr>
              <a:t>Journal of Clinical Medicine</a:t>
            </a:r>
            <a:r>
              <a:rPr lang="en-US" dirty="0">
                <a:solidFill>
                  <a:schemeClr val="tx1"/>
                </a:solidFill>
              </a:rPr>
              <a:t>, </a:t>
            </a:r>
            <a:r>
              <a:rPr lang="en-US" i="1" dirty="0">
                <a:solidFill>
                  <a:schemeClr val="tx1"/>
                </a:solidFill>
              </a:rPr>
              <a:t>5</a:t>
            </a:r>
            <a:r>
              <a:rPr lang="en-US" dirty="0">
                <a:solidFill>
                  <a:schemeClr val="tx1"/>
                </a:solidFill>
              </a:rPr>
              <a:t>(7), 62. </a:t>
            </a:r>
            <a:r>
              <a:rPr lang="en-US" dirty="0">
                <a:solidFill>
                  <a:schemeClr val="tx1"/>
                </a:solidFill>
                <a:hlinkClick r:id="rId4"/>
              </a:rPr>
              <a:t>https://doi.org/10.3390/jcm5070062</a:t>
            </a:r>
            <a:endParaRPr lang="en-US" dirty="0">
              <a:solidFill>
                <a:schemeClr val="tx1"/>
              </a:solidFill>
            </a:endParaRPr>
          </a:p>
          <a:p>
            <a:r>
              <a:rPr lang="en-US" dirty="0">
                <a:solidFill>
                  <a:schemeClr val="tx1"/>
                </a:solidFill>
              </a:rPr>
              <a:t>Kirali, K., </a:t>
            </a:r>
            <a:r>
              <a:rPr lang="en-US" dirty="0" err="1">
                <a:solidFill>
                  <a:schemeClr val="tx1"/>
                </a:solidFill>
              </a:rPr>
              <a:t>Ozer</a:t>
            </a:r>
            <a:r>
              <a:rPr lang="en-US" dirty="0">
                <a:solidFill>
                  <a:schemeClr val="tx1"/>
                </a:solidFill>
              </a:rPr>
              <a:t>, T., &amp; </a:t>
            </a:r>
            <a:r>
              <a:rPr lang="en-US" dirty="0" err="1">
                <a:solidFill>
                  <a:schemeClr val="tx1"/>
                </a:solidFill>
              </a:rPr>
              <a:t>Ozgur</a:t>
            </a:r>
            <a:r>
              <a:rPr lang="en-US" dirty="0">
                <a:solidFill>
                  <a:schemeClr val="tx1"/>
                </a:solidFill>
              </a:rPr>
              <a:t>, M. M. (2017). Pathophysiology in heart failure. </a:t>
            </a:r>
            <a:r>
              <a:rPr lang="en-US" i="1" dirty="0">
                <a:solidFill>
                  <a:schemeClr val="tx1"/>
                </a:solidFill>
              </a:rPr>
              <a:t>Cardiomyopathies - Types and Treatments</a:t>
            </a:r>
            <a:r>
              <a:rPr lang="en-US" dirty="0">
                <a:solidFill>
                  <a:schemeClr val="tx1"/>
                </a:solidFill>
              </a:rPr>
              <a:t>, 17-38. </a:t>
            </a:r>
            <a:r>
              <a:rPr lang="en-US" dirty="0">
                <a:solidFill>
                  <a:schemeClr val="tx1"/>
                </a:solidFill>
                <a:hlinkClick r:id="rId5"/>
              </a:rPr>
              <a:t>https://doi.org/10.5772/66887</a:t>
            </a:r>
            <a:endParaRPr lang="en-US" dirty="0">
              <a:solidFill>
                <a:schemeClr val="tx1"/>
              </a:solidFill>
            </a:endParaRPr>
          </a:p>
          <a:p>
            <a:r>
              <a:rPr lang="en-US" dirty="0">
                <a:solidFill>
                  <a:schemeClr val="tx1"/>
                </a:solidFill>
              </a:rPr>
              <a:t>Riley, J. (2015). The key roles for the nurse in acute heart failure management. </a:t>
            </a:r>
            <a:r>
              <a:rPr lang="en-US" i="1" dirty="0">
                <a:solidFill>
                  <a:schemeClr val="tx1"/>
                </a:solidFill>
              </a:rPr>
              <a:t>Cardiac Failure Review</a:t>
            </a:r>
            <a:r>
              <a:rPr lang="en-US" dirty="0">
                <a:solidFill>
                  <a:schemeClr val="tx1"/>
                </a:solidFill>
              </a:rPr>
              <a:t>, </a:t>
            </a:r>
            <a:r>
              <a:rPr lang="en-US" i="1" dirty="0">
                <a:solidFill>
                  <a:schemeClr val="tx1"/>
                </a:solidFill>
              </a:rPr>
              <a:t>1</a:t>
            </a:r>
            <a:r>
              <a:rPr lang="en-US" dirty="0">
                <a:solidFill>
                  <a:schemeClr val="tx1"/>
                </a:solidFill>
              </a:rPr>
              <a:t>(2), 123. </a:t>
            </a:r>
            <a:r>
              <a:rPr lang="en-US" dirty="0">
                <a:solidFill>
                  <a:schemeClr val="tx1"/>
                </a:solidFill>
                <a:hlinkClick r:id="rId6"/>
              </a:rPr>
              <a:t>https://doi.org/10.15420/cfr.2015.1.2.123</a:t>
            </a:r>
            <a:endParaRPr lang="en-US" dirty="0">
              <a:solidFill>
                <a:schemeClr val="tx1"/>
              </a:solidFill>
            </a:endParaRPr>
          </a:p>
          <a:p>
            <a:r>
              <a:rPr lang="en-US" dirty="0">
                <a:solidFill>
                  <a:schemeClr val="tx1"/>
                </a:solidFill>
              </a:rPr>
              <a:t>Savarese, G., &amp; Lund, L. H. (2017). Global Public Health Burden of Heart Failure. </a:t>
            </a:r>
            <a:r>
              <a:rPr lang="en-US" i="1" dirty="0">
                <a:solidFill>
                  <a:schemeClr val="tx1"/>
                </a:solidFill>
              </a:rPr>
              <a:t>Cardiac Failure Review</a:t>
            </a:r>
            <a:r>
              <a:rPr lang="en-US" dirty="0">
                <a:solidFill>
                  <a:schemeClr val="tx1"/>
                </a:solidFill>
              </a:rPr>
              <a:t>, </a:t>
            </a:r>
            <a:r>
              <a:rPr lang="en-US" i="1" dirty="0">
                <a:solidFill>
                  <a:schemeClr val="tx1"/>
                </a:solidFill>
              </a:rPr>
              <a:t>3</a:t>
            </a:r>
            <a:r>
              <a:rPr lang="en-US" dirty="0">
                <a:solidFill>
                  <a:schemeClr val="tx1"/>
                </a:solidFill>
              </a:rPr>
              <a:t>(1), 11-7. </a:t>
            </a:r>
            <a:r>
              <a:rPr lang="en-US" dirty="0">
                <a:solidFill>
                  <a:schemeClr val="tx1"/>
                </a:solidFill>
                <a:hlinkClick r:id="rId7"/>
              </a:rPr>
              <a:t>https://doi.org/10.15420/cfr.2016:25:2</a:t>
            </a:r>
            <a:endParaRPr lang="en-US" dirty="0">
              <a:solidFill>
                <a:schemeClr val="tx1"/>
              </a:solidFill>
            </a:endParaRPr>
          </a:p>
          <a:p>
            <a:r>
              <a:rPr lang="en-US" dirty="0" err="1">
                <a:solidFill>
                  <a:schemeClr val="tx1"/>
                </a:solidFill>
              </a:rPr>
              <a:t>Zannad</a:t>
            </a:r>
            <a:r>
              <a:rPr lang="en-US" dirty="0">
                <a:solidFill>
                  <a:schemeClr val="tx1"/>
                </a:solidFill>
              </a:rPr>
              <a:t>, F. (2018). Rising incidence of heart failure demands </a:t>
            </a:r>
            <a:r>
              <a:rPr lang="en-US" dirty="0"/>
              <a:t>action. </a:t>
            </a:r>
            <a:r>
              <a:rPr lang="en-US" i="1" dirty="0"/>
              <a:t>The Lancet</a:t>
            </a:r>
            <a:r>
              <a:rPr lang="en-US" dirty="0"/>
              <a:t>, </a:t>
            </a:r>
            <a:r>
              <a:rPr lang="en-US" i="1" dirty="0"/>
              <a:t>391</a:t>
            </a:r>
            <a:r>
              <a:rPr lang="en-US" dirty="0"/>
              <a:t>(10120), 518-519. </a:t>
            </a:r>
            <a:r>
              <a:rPr lang="en-US" dirty="0">
                <a:hlinkClick r:id="rId8"/>
              </a:rPr>
              <a:t>https://doi.org/10.1016/s0140-6736(17)32873-8</a:t>
            </a:r>
            <a:endParaRPr lang="en-US" dirty="0"/>
          </a:p>
          <a:p>
            <a:endParaRPr lang="en-US" dirty="0"/>
          </a:p>
        </p:txBody>
      </p:sp>
    </p:spTree>
    <p:extLst>
      <p:ext uri="{BB962C8B-B14F-4D97-AF65-F5344CB8AC3E}">
        <p14:creationId xmlns:p14="http://schemas.microsoft.com/office/powerpoint/2010/main" val="305357348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592</TotalTime>
  <Words>1312</Words>
  <Application>Microsoft Office PowerPoint</Application>
  <PresentationFormat>Widescreen</PresentationFormat>
  <Paragraphs>142</Paragraphs>
  <Slides>13</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Century Gothic</vt:lpstr>
      <vt:lpstr>Wingdings</vt:lpstr>
      <vt:lpstr>Wingdings 3</vt:lpstr>
      <vt:lpstr>Ion Boardroom</vt:lpstr>
      <vt:lpstr>Cardiovascular Disorders</vt:lpstr>
      <vt:lpstr>Heart failure</vt:lpstr>
      <vt:lpstr>Incidence of Heart Failure </vt:lpstr>
      <vt:lpstr>Prevalence of Heart Failure </vt:lpstr>
      <vt:lpstr>Pathophysiology</vt:lpstr>
      <vt:lpstr>Pathophysiology (Cellular Changes)</vt:lpstr>
      <vt:lpstr>Role of Nurses in Heart failure</vt:lpstr>
      <vt:lpstr>Management of Heart Failure</vt:lpstr>
      <vt:lpstr>Genetics and Heart Failure</vt:lpstr>
      <vt:lpstr>Patient Education for Management</vt:lpstr>
      <vt:lpstr>Culture and Religion</vt:lpstr>
      <vt:lpstr>Heart Failure in Children</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Cardiovascular Disorders</dc:title>
  <dc:creator>User</dc:creator>
  <cp:lastModifiedBy>Admin</cp:lastModifiedBy>
  <cp:revision>33</cp:revision>
  <dcterms:created xsi:type="dcterms:W3CDTF">2020-11-30T09:42:20Z</dcterms:created>
  <dcterms:modified xsi:type="dcterms:W3CDTF">2020-11-30T20:26:18Z</dcterms:modified>
</cp:coreProperties>
</file>